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4" r:id="rId8"/>
    <p:sldId id="263" r:id="rId9"/>
    <p:sldId id="265" r:id="rId10"/>
    <p:sldId id="266" r:id="rId11"/>
    <p:sldId id="267" r:id="rId12"/>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222"/>
    <a:srgbClr val="141414"/>
    <a:srgbClr val="1F75E1"/>
    <a:srgbClr val="B100E8"/>
    <a:srgbClr val="1A1A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65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ar-E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ar-EG"/>
          </a:p>
        </p:txBody>
      </p:sp>
      <p:sp>
        <p:nvSpPr>
          <p:cNvPr id="4" name="Date Placeholder 3"/>
          <p:cNvSpPr>
            <a:spLocks noGrp="1"/>
          </p:cNvSpPr>
          <p:nvPr>
            <p:ph type="dt" sz="half" idx="10"/>
          </p:nvPr>
        </p:nvSpPr>
        <p:spPr/>
        <p:txBody>
          <a:bodyPr/>
          <a:lstStyle/>
          <a:p>
            <a:fld id="{93C9D840-BBD9-4E03-AC39-694ED080CA73}" type="datetimeFigureOut">
              <a:rPr lang="ar-EG" smtClean="0"/>
              <a:t>29/07/1446</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1415920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93C9D840-BBD9-4E03-AC39-694ED080CA73}" type="datetimeFigureOut">
              <a:rPr lang="ar-EG" smtClean="0"/>
              <a:t>29/07/1446</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886470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ar-E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93C9D840-BBD9-4E03-AC39-694ED080CA73}" type="datetimeFigureOut">
              <a:rPr lang="ar-EG" smtClean="0"/>
              <a:t>29/07/1446</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2645850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93C9D840-BBD9-4E03-AC39-694ED080CA73}" type="datetimeFigureOut">
              <a:rPr lang="ar-EG" smtClean="0"/>
              <a:t>29/07/1446</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355491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ar-E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3C9D840-BBD9-4E03-AC39-694ED080CA73}" type="datetimeFigureOut">
              <a:rPr lang="ar-EG" smtClean="0"/>
              <a:t>29/07/1446</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4258732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Date Placeholder 4"/>
          <p:cNvSpPr>
            <a:spLocks noGrp="1"/>
          </p:cNvSpPr>
          <p:nvPr>
            <p:ph type="dt" sz="half" idx="10"/>
          </p:nvPr>
        </p:nvSpPr>
        <p:spPr/>
        <p:txBody>
          <a:bodyPr/>
          <a:lstStyle/>
          <a:p>
            <a:fld id="{93C9D840-BBD9-4E03-AC39-694ED080CA73}" type="datetimeFigureOut">
              <a:rPr lang="ar-EG" smtClean="0"/>
              <a:t>29/07/1446</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2945713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ar-E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7" name="Date Placeholder 6"/>
          <p:cNvSpPr>
            <a:spLocks noGrp="1"/>
          </p:cNvSpPr>
          <p:nvPr>
            <p:ph type="dt" sz="half" idx="10"/>
          </p:nvPr>
        </p:nvSpPr>
        <p:spPr/>
        <p:txBody>
          <a:bodyPr/>
          <a:lstStyle/>
          <a:p>
            <a:fld id="{93C9D840-BBD9-4E03-AC39-694ED080CA73}" type="datetimeFigureOut">
              <a:rPr lang="ar-EG" smtClean="0"/>
              <a:t>29/07/1446</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35805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Date Placeholder 2"/>
          <p:cNvSpPr>
            <a:spLocks noGrp="1"/>
          </p:cNvSpPr>
          <p:nvPr>
            <p:ph type="dt" sz="half" idx="10"/>
          </p:nvPr>
        </p:nvSpPr>
        <p:spPr/>
        <p:txBody>
          <a:bodyPr/>
          <a:lstStyle/>
          <a:p>
            <a:fld id="{93C9D840-BBD9-4E03-AC39-694ED080CA73}" type="datetimeFigureOut">
              <a:rPr lang="ar-EG" smtClean="0"/>
              <a:t>29/07/1446</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2396928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9D840-BBD9-4E03-AC39-694ED080CA73}" type="datetimeFigureOut">
              <a:rPr lang="ar-EG" smtClean="0"/>
              <a:t>29/07/1446</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137053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ar-E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C9D840-BBD9-4E03-AC39-694ED080CA73}" type="datetimeFigureOut">
              <a:rPr lang="ar-EG" smtClean="0"/>
              <a:t>29/07/1446</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362543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ar-E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C9D840-BBD9-4E03-AC39-694ED080CA73}" type="datetimeFigureOut">
              <a:rPr lang="ar-EG" smtClean="0"/>
              <a:t>29/07/1446</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F92DB587-D11D-4E23-BC6C-3B2C27B408B6}" type="slidenum">
              <a:rPr lang="ar-EG" smtClean="0"/>
              <a:t>‹#›</a:t>
            </a:fld>
            <a:endParaRPr lang="ar-EG"/>
          </a:p>
        </p:txBody>
      </p:sp>
    </p:spTree>
    <p:extLst>
      <p:ext uri="{BB962C8B-B14F-4D97-AF65-F5344CB8AC3E}">
        <p14:creationId xmlns:p14="http://schemas.microsoft.com/office/powerpoint/2010/main" val="2099880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ar-E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9D840-BBD9-4E03-AC39-694ED080CA73}" type="datetimeFigureOut">
              <a:rPr lang="ar-EG" smtClean="0"/>
              <a:t>29/07/1446</a:t>
            </a:fld>
            <a:endParaRPr lang="ar-E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DB587-D11D-4E23-BC6C-3B2C27B408B6}" type="slidenum">
              <a:rPr lang="ar-EG" smtClean="0"/>
              <a:t>‹#›</a:t>
            </a:fld>
            <a:endParaRPr lang="ar-EG"/>
          </a:p>
        </p:txBody>
      </p:sp>
    </p:spTree>
    <p:extLst>
      <p:ext uri="{BB962C8B-B14F-4D97-AF65-F5344CB8AC3E}">
        <p14:creationId xmlns:p14="http://schemas.microsoft.com/office/powerpoint/2010/main" val="1970161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4.svg"/><Relationship Id="rId12"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png"/><Relationship Id="rId5" Type="http://schemas.openxmlformats.org/officeDocument/2006/relationships/image" Target="../media/image7.sv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hyperlink" Target="https://www.linkedin.com/in/yussif-ahmed/" TargetMode="External"/><Relationship Id="rId3" Type="http://schemas.openxmlformats.org/officeDocument/2006/relationships/image" Target="../media/image5.png"/><Relationship Id="rId7" Type="http://schemas.openxmlformats.org/officeDocument/2006/relationships/hyperlink" Target="https://github.com/Yusef-Ahmed"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6.png"/><Relationship Id="rId9" Type="http://schemas.openxmlformats.org/officeDocument/2006/relationships/hyperlink" Target="https://codeforces.com/profile/TANJIR0U"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png"/><Relationship Id="rId1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2.png"/><Relationship Id="rId3" Type="http://schemas.openxmlformats.org/officeDocument/2006/relationships/slideLayout" Target="../slideLayouts/slideLayout1.xml"/><Relationship Id="rId7" Type="http://schemas.openxmlformats.org/officeDocument/2006/relationships/image" Target="../media/image6.png"/><Relationship Id="rId12"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jpe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0.sv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4.svg"/><Relationship Id="rId12"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7.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png"/><Relationship Id="rId5" Type="http://schemas.openxmlformats.org/officeDocument/2006/relationships/image" Target="../media/image7.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Freeform 4"/>
          <p:cNvSpPr/>
          <p:nvPr/>
        </p:nvSpPr>
        <p:spPr>
          <a:xfrm rot="6546157">
            <a:off x="-6688829" y="3443500"/>
            <a:ext cx="6152870" cy="5514877"/>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3"/>
            <a:stretch>
              <a:fillRect/>
            </a:stretch>
          </a:blipFill>
        </p:spPr>
      </p:sp>
      <p:sp>
        <p:nvSpPr>
          <p:cNvPr id="6" name="Freeform 44"/>
          <p:cNvSpPr/>
          <p:nvPr/>
        </p:nvSpPr>
        <p:spPr>
          <a:xfrm rot="9016522">
            <a:off x="9020704" y="-3149582"/>
            <a:ext cx="5836377" cy="5705059"/>
          </a:xfrm>
          <a:custGeom>
            <a:avLst/>
            <a:gdLst/>
            <a:ahLst/>
            <a:cxnLst/>
            <a:rect l="l" t="t" r="r" b="b"/>
            <a:pathLst>
              <a:path w="5836377" h="5705059">
                <a:moveTo>
                  <a:pt x="0" y="0"/>
                </a:moveTo>
                <a:lnTo>
                  <a:pt x="5836377" y="0"/>
                </a:lnTo>
                <a:lnTo>
                  <a:pt x="5836377" y="5705059"/>
                </a:lnTo>
                <a:lnTo>
                  <a:pt x="0" y="5705059"/>
                </a:lnTo>
                <a:lnTo>
                  <a:pt x="0" y="0"/>
                </a:lnTo>
                <a:close/>
              </a:path>
            </a:pathLst>
          </a:custGeom>
          <a:blipFill>
            <a:blip r:embed="rId4"/>
            <a:stretch>
              <a:fillRect/>
            </a:stretch>
          </a:blipFill>
        </p:spPr>
      </p:sp>
      <p:sp>
        <p:nvSpPr>
          <p:cNvPr id="7" name="Freeform 7"/>
          <p:cNvSpPr/>
          <p:nvPr/>
        </p:nvSpPr>
        <p:spPr>
          <a:xfrm rot="14147301">
            <a:off x="-1695665" y="-404799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5"/>
            <a:stretch>
              <a:fillRect/>
            </a:stretch>
          </a:blipFill>
        </p:spPr>
      </p:sp>
      <p:sp>
        <p:nvSpPr>
          <p:cNvPr id="8" name="Freeform 4"/>
          <p:cNvSpPr/>
          <p:nvPr/>
        </p:nvSpPr>
        <p:spPr>
          <a:xfrm rot="6662698">
            <a:off x="-1920240" y="5669280"/>
            <a:ext cx="5810865" cy="5481260"/>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6"/>
            <a:stretch>
              <a:fillRect/>
            </a:stretch>
          </a:blipFill>
        </p:spPr>
      </p:sp>
      <p:sp>
        <p:nvSpPr>
          <p:cNvPr id="10" name="Freeform 5"/>
          <p:cNvSpPr/>
          <p:nvPr/>
        </p:nvSpPr>
        <p:spPr>
          <a:xfrm>
            <a:off x="-2057402" y="-235445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67000"/>
              <a:extLst>
                <a:ext uri="{96DAC541-7B7A-43D3-8B79-37D633B846F1}">
                  <asvg:svgBlip xmlns="" xmlns:asvg="http://schemas.microsoft.com/office/drawing/2016/SVG/main" r:embed="rId8"/>
                </a:ext>
              </a:extLst>
            </a:blip>
            <a:stretch>
              <a:fillRect/>
            </a:stretch>
          </a:blipFill>
        </p:spPr>
      </p:sp>
      <p:sp>
        <p:nvSpPr>
          <p:cNvPr id="11" name="Freeform 5"/>
          <p:cNvSpPr/>
          <p:nvPr/>
        </p:nvSpPr>
        <p:spPr>
          <a:xfrm>
            <a:off x="10121929" y="509765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67000"/>
              <a:extLst>
                <a:ext uri="{96DAC541-7B7A-43D3-8B79-37D633B846F1}">
                  <asvg:svgBlip xmlns="" xmlns:asvg="http://schemas.microsoft.com/office/drawing/2016/SVG/main" r:embed="rId8"/>
                </a:ext>
              </a:extLst>
            </a:blip>
            <a:stretch>
              <a:fillRect/>
            </a:stretch>
          </a:blipFill>
        </p:spPr>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8495" y="5833362"/>
            <a:ext cx="2504931" cy="524109"/>
          </a:xfrm>
          <a:prstGeom prst="rect">
            <a:avLst/>
          </a:prstGeom>
          <a:effectLst/>
        </p:spPr>
      </p:pic>
      <p:grpSp>
        <p:nvGrpSpPr>
          <p:cNvPr id="16" name="Group 15"/>
          <p:cNvGrpSpPr/>
          <p:nvPr/>
        </p:nvGrpSpPr>
        <p:grpSpPr>
          <a:xfrm>
            <a:off x="757469" y="1876365"/>
            <a:ext cx="8059457" cy="2748355"/>
            <a:chOff x="757469" y="1646672"/>
            <a:chExt cx="8059457" cy="2748355"/>
          </a:xfrm>
        </p:grpSpPr>
        <p:grpSp>
          <p:nvGrpSpPr>
            <p:cNvPr id="2" name="Group 1"/>
            <p:cNvGrpSpPr/>
            <p:nvPr/>
          </p:nvGrpSpPr>
          <p:grpSpPr>
            <a:xfrm>
              <a:off x="757469" y="1646672"/>
              <a:ext cx="8059457" cy="2513893"/>
              <a:chOff x="734023" y="1976936"/>
              <a:chExt cx="8059457" cy="2513893"/>
            </a:xfrm>
          </p:grpSpPr>
          <p:sp>
            <p:nvSpPr>
              <p:cNvPr id="4" name="TextBox 3"/>
              <p:cNvSpPr txBox="1"/>
              <p:nvPr/>
            </p:nvSpPr>
            <p:spPr>
              <a:xfrm>
                <a:off x="734023" y="2367171"/>
                <a:ext cx="8059457" cy="2123658"/>
              </a:xfrm>
              <a:prstGeom prst="rect">
                <a:avLst/>
              </a:prstGeom>
              <a:noFill/>
            </p:spPr>
            <p:txBody>
              <a:bodyPr wrap="square" rtlCol="1">
                <a:spAutoFit/>
              </a:bodyPr>
              <a:lstStyle/>
              <a:p>
                <a:r>
                  <a:rPr lang="en-US" sz="6600" b="1" dirty="0" smtClean="0">
                    <a:solidFill>
                      <a:srgbClr val="FFFFFF"/>
                    </a:solidFill>
                    <a:latin typeface="Arial Rounded MT Bold" panose="020F0704030504030204" pitchFamily="34" charset="0"/>
                  </a:rPr>
                  <a:t>ONLINE</a:t>
                </a:r>
                <a:r>
                  <a:rPr lang="en-US" sz="6600" b="1" dirty="0" smtClean="0">
                    <a:solidFill>
                      <a:srgbClr val="FFFFFF"/>
                    </a:solidFill>
                    <a:latin typeface="Now Bold"/>
                  </a:rPr>
                  <a:t> AUCTION PROJECT</a:t>
                </a:r>
                <a:endParaRPr lang="ar-EG" sz="6600" b="1" dirty="0">
                  <a:solidFill>
                    <a:srgbClr val="FFFFFF"/>
                  </a:solidFill>
                  <a:latin typeface="Now Bold"/>
                </a:endParaRPr>
              </a:p>
            </p:txBody>
          </p:sp>
          <p:sp>
            <p:nvSpPr>
              <p:cNvPr id="13" name="TextBox 10"/>
              <p:cNvSpPr txBox="1"/>
              <p:nvPr/>
            </p:nvSpPr>
            <p:spPr>
              <a:xfrm>
                <a:off x="844689" y="1976936"/>
                <a:ext cx="7330985" cy="413575"/>
              </a:xfrm>
              <a:prstGeom prst="rect">
                <a:avLst/>
              </a:prstGeom>
            </p:spPr>
            <p:txBody>
              <a:bodyPr wrap="square" lIns="0" tIns="0" rIns="0" bIns="0" rtlCol="0" anchor="t">
                <a:spAutoFit/>
              </a:bodyPr>
              <a:lstStyle/>
              <a:p>
                <a:pPr>
                  <a:lnSpc>
                    <a:spcPts val="3583"/>
                  </a:lnSpc>
                  <a:spcBef>
                    <a:spcPct val="0"/>
                  </a:spcBef>
                </a:pPr>
                <a:r>
                  <a:rPr lang="en-US" sz="2400" b="1" dirty="0" smtClean="0">
                    <a:solidFill>
                      <a:srgbClr val="B100E8"/>
                    </a:solidFill>
                    <a:latin typeface="Arial Rounded MT Bold" panose="020F0704030504030204" pitchFamily="34" charset="0"/>
                  </a:rPr>
                  <a:t>MegaSoft </a:t>
                </a:r>
                <a:r>
                  <a:rPr lang="en-US" sz="2400" b="1" dirty="0">
                    <a:solidFill>
                      <a:srgbClr val="B100E8"/>
                    </a:solidFill>
                    <a:latin typeface="Arial Rounded MT Bold" panose="020F0704030504030204" pitchFamily="34" charset="0"/>
                  </a:rPr>
                  <a:t>IT Consulting &amp; </a:t>
                </a:r>
                <a:r>
                  <a:rPr lang="en-US" sz="2400" b="1" dirty="0" smtClean="0">
                    <a:solidFill>
                      <a:srgbClr val="B100E8"/>
                    </a:solidFill>
                    <a:latin typeface="Arial Rounded MT Bold" panose="020F0704030504030204" pitchFamily="34" charset="0"/>
                  </a:rPr>
                  <a:t>Training</a:t>
                </a:r>
                <a:endParaRPr lang="en-US" sz="2400" b="1" dirty="0">
                  <a:solidFill>
                    <a:srgbClr val="B100E8"/>
                  </a:solidFill>
                  <a:latin typeface="Arial Rounded MT Bold" panose="020F0704030504030204" pitchFamily="34" charset="0"/>
                </a:endParaRPr>
              </a:p>
            </p:txBody>
          </p:sp>
        </p:grpSp>
        <p:sp>
          <p:nvSpPr>
            <p:cNvPr id="15" name="TextBox 10"/>
            <p:cNvSpPr txBox="1"/>
            <p:nvPr/>
          </p:nvSpPr>
          <p:spPr>
            <a:xfrm>
              <a:off x="868135" y="3981452"/>
              <a:ext cx="7330985" cy="413575"/>
            </a:xfrm>
            <a:prstGeom prst="rect">
              <a:avLst/>
            </a:prstGeom>
          </p:spPr>
          <p:txBody>
            <a:bodyPr wrap="square" lIns="0" tIns="0" rIns="0" bIns="0" rtlCol="0" anchor="t">
              <a:spAutoFit/>
            </a:bodyPr>
            <a:lstStyle/>
            <a:p>
              <a:pPr>
                <a:lnSpc>
                  <a:spcPts val="3583"/>
                </a:lnSpc>
                <a:spcBef>
                  <a:spcPct val="0"/>
                </a:spcBef>
              </a:pPr>
              <a:r>
                <a:rPr lang="en-US" sz="2000" b="1" dirty="0" smtClean="0">
                  <a:solidFill>
                    <a:srgbClr val="0070C0"/>
                  </a:solidFill>
                  <a:latin typeface="Arial Rounded MT Bold" panose="020F0704030504030204" pitchFamily="34" charset="0"/>
                </a:rPr>
                <a:t>By: Youssef Ahmed</a:t>
              </a:r>
              <a:endParaRPr lang="en-US" sz="2000" b="1" dirty="0">
                <a:solidFill>
                  <a:srgbClr val="0070C0"/>
                </a:solidFill>
                <a:latin typeface="Arial Rounded MT Bold" panose="020F0704030504030204" pitchFamily="34" charset="0"/>
              </a:endParaRPr>
            </a:p>
          </p:txBody>
        </p:sp>
      </p:grpSp>
    </p:spTree>
    <p:extLst>
      <p:ext uri="{BB962C8B-B14F-4D97-AF65-F5344CB8AC3E}">
        <p14:creationId xmlns:p14="http://schemas.microsoft.com/office/powerpoint/2010/main" val="3746769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31"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42" presetClass="entr" presetSubtype="0" fill="hold" nodeType="withEffect">
                                  <p:stCondLst>
                                    <p:cond delay="12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125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22" name="Freeform 4"/>
          <p:cNvSpPr/>
          <p:nvPr/>
        </p:nvSpPr>
        <p:spPr>
          <a:xfrm rot="12515939">
            <a:off x="-1839743" y="-417276"/>
            <a:ext cx="8383033" cy="7674870"/>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grpSp>
        <p:nvGrpSpPr>
          <p:cNvPr id="18" name="Group 6"/>
          <p:cNvGrpSpPr/>
          <p:nvPr/>
        </p:nvGrpSpPr>
        <p:grpSpPr>
          <a:xfrm>
            <a:off x="9001674" y="-1"/>
            <a:ext cx="3271349" cy="6858001"/>
            <a:chOff x="0" y="0"/>
            <a:chExt cx="3315481" cy="643241"/>
          </a:xfrm>
        </p:grpSpPr>
        <p:sp>
          <p:nvSpPr>
            <p:cNvPr id="19" name="Freeform 7"/>
            <p:cNvSpPr/>
            <p:nvPr/>
          </p:nvSpPr>
          <p:spPr>
            <a:xfrm>
              <a:off x="0" y="0"/>
              <a:ext cx="3315481" cy="643241"/>
            </a:xfrm>
            <a:prstGeom prst="rect">
              <a:avLst/>
            </a:pr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20" name="TextBox 8"/>
            <p:cNvSpPr txBox="1"/>
            <p:nvPr/>
          </p:nvSpPr>
          <p:spPr>
            <a:xfrm>
              <a:off x="0" y="-9525"/>
              <a:ext cx="3315481"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17" name="Freeform 4"/>
          <p:cNvSpPr/>
          <p:nvPr/>
        </p:nvSpPr>
        <p:spPr>
          <a:xfrm>
            <a:off x="14553497" y="5743738"/>
            <a:ext cx="914400" cy="914400"/>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Freeform 5"/>
          <p:cNvSpPr/>
          <p:nvPr/>
        </p:nvSpPr>
        <p:spPr>
          <a:xfrm>
            <a:off x="-4337874" y="-34189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 xmlns:asvg="http://schemas.microsoft.com/office/drawing/2016/SVG/main" r:embed="rId7"/>
                </a:ext>
              </a:extLst>
            </a:blip>
            <a:stretch>
              <a:fillRect/>
            </a:stretch>
          </a:blipFill>
        </p:spPr>
      </p:sp>
      <p:sp>
        <p:nvSpPr>
          <p:cNvPr id="14" name="Freeform 3"/>
          <p:cNvSpPr/>
          <p:nvPr/>
        </p:nvSpPr>
        <p:spPr>
          <a:xfrm>
            <a:off x="-223075" y="1280161"/>
            <a:ext cx="7619811" cy="245944"/>
          </a:xfrm>
          <a:prstGeom prst="roundRect">
            <a:avLst/>
          </a:prstGeom>
          <a:blipFill>
            <a:blip r:embed="rId8">
              <a:extLst>
                <a:ext uri="{96DAC541-7B7A-43D3-8B79-37D633B846F1}">
                  <asvg:svgBlip xmlns="" xmlns:asvg="http://schemas.microsoft.com/office/drawing/2016/SVG/main" r:embed="rId9"/>
                </a:ext>
              </a:extLst>
            </a:blip>
            <a:stretch>
              <a:fillRect/>
            </a:stretch>
          </a:blipFill>
        </p:spPr>
      </p:sp>
      <p:sp>
        <p:nvSpPr>
          <p:cNvPr id="25" name="TextBox 24"/>
          <p:cNvSpPr txBox="1"/>
          <p:nvPr/>
        </p:nvSpPr>
        <p:spPr>
          <a:xfrm>
            <a:off x="456548" y="505022"/>
            <a:ext cx="6940189" cy="584775"/>
          </a:xfrm>
          <a:prstGeom prst="rect">
            <a:avLst/>
          </a:prstGeom>
          <a:noFill/>
        </p:spPr>
        <p:txBody>
          <a:bodyPr wrap="square" rtlCol="1">
            <a:spAutoFit/>
          </a:bodyPr>
          <a:lstStyle/>
          <a:p>
            <a:r>
              <a:rPr lang="en-US" sz="3200" b="1" dirty="0" smtClean="0">
                <a:solidFill>
                  <a:schemeClr val="bg1"/>
                </a:solidFill>
                <a:latin typeface="Arial Rounded MT Bold" panose="020F0704030504030204" pitchFamily="34" charset="0"/>
              </a:rPr>
              <a:t>The WebSocket API (WebSockets)</a:t>
            </a:r>
            <a:endParaRPr lang="ar-EG" sz="3200" b="1" dirty="0">
              <a:solidFill>
                <a:schemeClr val="bg1"/>
              </a:solidFill>
              <a:latin typeface="Arial Rounded MT Bold" panose="020F0704030504030204" pitchFamily="34" charset="0"/>
            </a:endParaRPr>
          </a:p>
        </p:txBody>
      </p:sp>
      <p:sp>
        <p:nvSpPr>
          <p:cNvPr id="2" name="TextBox 1"/>
          <p:cNvSpPr txBox="1"/>
          <p:nvPr/>
        </p:nvSpPr>
        <p:spPr>
          <a:xfrm>
            <a:off x="456548" y="1910906"/>
            <a:ext cx="6940188" cy="3583930"/>
          </a:xfrm>
          <a:prstGeom prst="rect">
            <a:avLst/>
          </a:prstGeom>
          <a:noFill/>
        </p:spPr>
        <p:txBody>
          <a:bodyPr wrap="square" rtlCol="1">
            <a:spAutoFit/>
          </a:bodyPr>
          <a:lstStyle/>
          <a:p>
            <a:pPr>
              <a:lnSpc>
                <a:spcPct val="150000"/>
              </a:lnSpc>
            </a:pPr>
            <a:r>
              <a:rPr lang="en-US" sz="2200" dirty="0" smtClean="0">
                <a:solidFill>
                  <a:schemeClr val="bg1"/>
                </a:solidFill>
                <a:latin typeface="Arial Rounded MT Bold" panose="020F0704030504030204" pitchFamily="34" charset="0"/>
              </a:rPr>
              <a:t>The WebSocket API makes it possible to open a two-way interactive communication session between the user's browser and a server. </a:t>
            </a:r>
            <a:br>
              <a:rPr lang="en-US" sz="2200" dirty="0" smtClean="0">
                <a:solidFill>
                  <a:schemeClr val="bg1"/>
                </a:solidFill>
                <a:latin typeface="Arial Rounded MT Bold" panose="020F0704030504030204" pitchFamily="34" charset="0"/>
              </a:rPr>
            </a:br>
            <a:r>
              <a:rPr lang="en-US" sz="2200" dirty="0" smtClean="0">
                <a:solidFill>
                  <a:schemeClr val="bg1"/>
                </a:solidFill>
                <a:latin typeface="Arial Rounded MT Bold" panose="020F0704030504030204" pitchFamily="34" charset="0"/>
              </a:rPr>
              <a:t>With this API, any updates will be instantly pushed from the server to all connected clients.</a:t>
            </a:r>
            <a:br>
              <a:rPr lang="en-US" sz="2200" dirty="0" smtClean="0">
                <a:solidFill>
                  <a:schemeClr val="bg1"/>
                </a:solidFill>
                <a:latin typeface="Arial Rounded MT Bold" panose="020F0704030504030204" pitchFamily="34" charset="0"/>
              </a:rPr>
            </a:br>
            <a:r>
              <a:rPr lang="en-US" sz="2200" dirty="0" smtClean="0">
                <a:solidFill>
                  <a:schemeClr val="bg1"/>
                </a:solidFill>
                <a:latin typeface="Arial Rounded MT Bold" panose="020F0704030504030204" pitchFamily="34" charset="0"/>
              </a:rPr>
              <a:t>This ensures that all users see the latest bid price without needing to refresh their pages.</a:t>
            </a:r>
            <a:endParaRPr lang="ar-EG" sz="2200" dirty="0">
              <a:solidFill>
                <a:schemeClr val="bg1"/>
              </a:solidFill>
              <a:latin typeface="Arial Rounded MT Bold" panose="020F0704030504030204" pitchFamily="34" charset="0"/>
            </a:endParaRPr>
          </a:p>
        </p:txBody>
      </p:sp>
      <p:pic>
        <p:nvPicPr>
          <p:cNvPr id="5124" name="Picture 4" descr="https://socket.io/images/tutorial/broadcasting-da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5721" y="3322320"/>
            <a:ext cx="4152900" cy="2832402"/>
          </a:xfrm>
          <a:prstGeom prst="rect">
            <a:avLst/>
          </a:prstGeom>
          <a:solidFill>
            <a:srgbClr val="141414"/>
          </a:solidFill>
          <a:ln>
            <a:noFill/>
          </a:ln>
          <a:extLst/>
        </p:spPr>
      </p:pic>
      <p:sp>
        <p:nvSpPr>
          <p:cNvPr id="26" name="Freeform 25"/>
          <p:cNvSpPr/>
          <p:nvPr/>
        </p:nvSpPr>
        <p:spPr>
          <a:xfrm rot="4382474">
            <a:off x="5896507" y="5428609"/>
            <a:ext cx="3000459" cy="4007158"/>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11"/>
            <a:stretch>
              <a:fillRect/>
            </a:stretch>
          </a:blipFill>
        </p:spPr>
      </p:sp>
      <p:pic>
        <p:nvPicPr>
          <p:cNvPr id="5126" name="Picture 6" descr="This may contain: the logo for socketio, which is an electrical compan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53284" y="1058467"/>
            <a:ext cx="4158935" cy="194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38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3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 calcmode="lin" valueType="num">
                                      <p:cBhvr>
                                        <p:cTn id="15" dur="500" fill="hold"/>
                                        <p:tgtEl>
                                          <p:spTgt spid="26"/>
                                        </p:tgtEl>
                                        <p:attrNameLst>
                                          <p:attrName>style.rotation</p:attrName>
                                        </p:attrNameLst>
                                      </p:cBhvr>
                                      <p:tavLst>
                                        <p:tav tm="0">
                                          <p:val>
                                            <p:fltVal val="90"/>
                                          </p:val>
                                        </p:tav>
                                        <p:tav tm="100000">
                                          <p:val>
                                            <p:fltVal val="0"/>
                                          </p:val>
                                        </p:tav>
                                      </p:tavLst>
                                    </p:anim>
                                    <p:animEffect transition="in" filter="fade">
                                      <p:cBhvr>
                                        <p:cTn id="16" dur="500"/>
                                        <p:tgtEl>
                                          <p:spTgt spid="26"/>
                                        </p:tgtEl>
                                      </p:cBhvr>
                                    </p:animEffect>
                                  </p:childTnLst>
                                </p:cTn>
                              </p:par>
                              <p:par>
                                <p:cTn id="17" presetID="2" presetClass="entr" presetSubtype="2" fill="hold" nodeType="withEffect">
                                  <p:stCondLst>
                                    <p:cond delay="0"/>
                                  </p:stCondLst>
                                  <p:childTnLst>
                                    <p:set>
                                      <p:cBhvr>
                                        <p:cTn id="18" dur="1" fill="hold">
                                          <p:stCondLst>
                                            <p:cond delay="0"/>
                                          </p:stCondLst>
                                        </p:cTn>
                                        <p:tgtEl>
                                          <p:spTgt spid="5126"/>
                                        </p:tgtEl>
                                        <p:attrNameLst>
                                          <p:attrName>style.visibility</p:attrName>
                                        </p:attrNameLst>
                                      </p:cBhvr>
                                      <p:to>
                                        <p:strVal val="visible"/>
                                      </p:to>
                                    </p:set>
                                    <p:anim calcmode="lin" valueType="num">
                                      <p:cBhvr additive="base">
                                        <p:cTn id="19" dur="500" fill="hold"/>
                                        <p:tgtEl>
                                          <p:spTgt spid="5126"/>
                                        </p:tgtEl>
                                        <p:attrNameLst>
                                          <p:attrName>ppt_x</p:attrName>
                                        </p:attrNameLst>
                                      </p:cBhvr>
                                      <p:tavLst>
                                        <p:tav tm="0">
                                          <p:val>
                                            <p:strVal val="1+#ppt_w/2"/>
                                          </p:val>
                                        </p:tav>
                                        <p:tav tm="100000">
                                          <p:val>
                                            <p:strVal val="#ppt_x"/>
                                          </p:val>
                                        </p:tav>
                                      </p:tavLst>
                                    </p:anim>
                                    <p:anim calcmode="lin" valueType="num">
                                      <p:cBhvr additive="base">
                                        <p:cTn id="20" dur="500" fill="hold"/>
                                        <p:tgtEl>
                                          <p:spTgt spid="512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5124"/>
                                        </p:tgtEl>
                                        <p:attrNameLst>
                                          <p:attrName>style.visibility</p:attrName>
                                        </p:attrNameLst>
                                      </p:cBhvr>
                                      <p:to>
                                        <p:strVal val="visible"/>
                                      </p:to>
                                    </p:set>
                                    <p:anim calcmode="lin" valueType="num">
                                      <p:cBhvr additive="base">
                                        <p:cTn id="23" dur="500" fill="hold"/>
                                        <p:tgtEl>
                                          <p:spTgt spid="5124"/>
                                        </p:tgtEl>
                                        <p:attrNameLst>
                                          <p:attrName>ppt_x</p:attrName>
                                        </p:attrNameLst>
                                      </p:cBhvr>
                                      <p:tavLst>
                                        <p:tav tm="0">
                                          <p:val>
                                            <p:strVal val="1+#ppt_w/2"/>
                                          </p:val>
                                        </p:tav>
                                        <p:tav tm="100000">
                                          <p:val>
                                            <p:strVal val="#ppt_x"/>
                                          </p:val>
                                        </p:tav>
                                      </p:tavLst>
                                    </p:anim>
                                    <p:anim calcmode="lin" valueType="num">
                                      <p:cBhvr additive="base">
                                        <p:cTn id="24" dur="500" fill="hold"/>
                                        <p:tgtEl>
                                          <p:spTgt spid="5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2192000" cy="6858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rot="-6001244">
            <a:off x="7278471" y="4699809"/>
            <a:ext cx="9522575" cy="8641737"/>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4419282" y="-5522053"/>
            <a:ext cx="8397918" cy="7621111"/>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Freeform 5"/>
          <p:cNvSpPr/>
          <p:nvPr/>
        </p:nvSpPr>
        <p:spPr>
          <a:xfrm>
            <a:off x="9696987" y="-462514"/>
            <a:ext cx="2743200" cy="27432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 xmlns:asvg="http://schemas.microsoft.com/office/drawing/2016/SVG/main" r:embed="rId5"/>
                </a:ext>
              </a:extLst>
            </a:blip>
            <a:stretch>
              <a:fillRect/>
            </a:stretch>
          </a:blipFill>
        </p:spPr>
      </p:sp>
      <p:grpSp>
        <p:nvGrpSpPr>
          <p:cNvPr id="18" name="Group 17"/>
          <p:cNvGrpSpPr/>
          <p:nvPr/>
        </p:nvGrpSpPr>
        <p:grpSpPr>
          <a:xfrm>
            <a:off x="8008758" y="196020"/>
            <a:ext cx="4307335" cy="1039802"/>
            <a:chOff x="2808148" y="1183169"/>
            <a:chExt cx="4307335" cy="1039802"/>
          </a:xfrm>
        </p:grpSpPr>
        <p:sp>
          <p:nvSpPr>
            <p:cNvPr id="16" name="TextBox 15"/>
            <p:cNvSpPr txBox="1"/>
            <p:nvPr/>
          </p:nvSpPr>
          <p:spPr>
            <a:xfrm>
              <a:off x="3740384" y="1210163"/>
              <a:ext cx="3375099" cy="830997"/>
            </a:xfrm>
            <a:prstGeom prst="rect">
              <a:avLst/>
            </a:prstGeom>
            <a:noFill/>
          </p:spPr>
          <p:txBody>
            <a:bodyPr wrap="square" rtlCol="1">
              <a:spAutoFit/>
            </a:bodyPr>
            <a:lstStyle/>
            <a:p>
              <a:r>
                <a:rPr lang="en-US" sz="4800" dirty="0" smtClean="0">
                  <a:solidFill>
                    <a:schemeClr val="bg1"/>
                  </a:solidFill>
                  <a:latin typeface="Arial Rounded MT Bold" panose="020F0704030504030204" pitchFamily="34" charset="0"/>
                </a:rPr>
                <a:t>megasoft</a:t>
              </a:r>
              <a:endParaRPr lang="ar-EG" sz="4800" dirty="0">
                <a:solidFill>
                  <a:schemeClr val="bg1"/>
                </a:solidFill>
                <a:latin typeface="Arial Rounded MT Bold" panose="020F0704030504030204" pitchFamily="34" charset="0"/>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8148" y="1183169"/>
              <a:ext cx="932236" cy="1039802"/>
            </a:xfrm>
            <a:prstGeom prst="rect">
              <a:avLst/>
            </a:prstGeom>
          </p:spPr>
        </p:pic>
      </p:grpSp>
      <p:grpSp>
        <p:nvGrpSpPr>
          <p:cNvPr id="21" name="Group 20"/>
          <p:cNvGrpSpPr/>
          <p:nvPr/>
        </p:nvGrpSpPr>
        <p:grpSpPr>
          <a:xfrm>
            <a:off x="2691098" y="1736566"/>
            <a:ext cx="7580358" cy="1752070"/>
            <a:chOff x="2808147" y="2241678"/>
            <a:chExt cx="7580358" cy="1752070"/>
          </a:xfrm>
        </p:grpSpPr>
        <p:sp>
          <p:nvSpPr>
            <p:cNvPr id="8" name="TextBox 8"/>
            <p:cNvSpPr txBox="1"/>
            <p:nvPr/>
          </p:nvSpPr>
          <p:spPr>
            <a:xfrm>
              <a:off x="2808147" y="2241678"/>
              <a:ext cx="7580358" cy="879151"/>
            </a:xfrm>
            <a:prstGeom prst="rect">
              <a:avLst/>
            </a:prstGeom>
          </p:spPr>
          <p:txBody>
            <a:bodyPr lIns="0" tIns="0" rIns="0" bIns="0" rtlCol="0" anchor="t">
              <a:spAutoFit/>
            </a:bodyPr>
            <a:lstStyle/>
            <a:p>
              <a:pPr>
                <a:lnSpc>
                  <a:spcPts val="7495"/>
                </a:lnSpc>
              </a:pPr>
              <a:r>
                <a:rPr lang="en-US" sz="5392" b="1" dirty="0">
                  <a:solidFill>
                    <a:srgbClr val="048AFF"/>
                  </a:solidFill>
                  <a:latin typeface="Arial Rounded MT Bold" panose="020F0704030504030204" pitchFamily="34" charset="0"/>
                </a:rPr>
                <a:t>THANK YOU</a:t>
              </a:r>
            </a:p>
          </p:txBody>
        </p:sp>
        <p:sp>
          <p:nvSpPr>
            <p:cNvPr id="19" name="TextBox 10"/>
            <p:cNvSpPr txBox="1"/>
            <p:nvPr/>
          </p:nvSpPr>
          <p:spPr>
            <a:xfrm>
              <a:off x="2808148" y="3166598"/>
              <a:ext cx="7330985" cy="413575"/>
            </a:xfrm>
            <a:prstGeom prst="rect">
              <a:avLst/>
            </a:prstGeom>
          </p:spPr>
          <p:txBody>
            <a:bodyPr wrap="square" lIns="0" tIns="0" rIns="0" bIns="0" rtlCol="0" anchor="t">
              <a:spAutoFit/>
            </a:bodyPr>
            <a:lstStyle/>
            <a:p>
              <a:pPr>
                <a:lnSpc>
                  <a:spcPts val="3583"/>
                </a:lnSpc>
                <a:spcBef>
                  <a:spcPct val="0"/>
                </a:spcBef>
              </a:pPr>
              <a:r>
                <a:rPr lang="en-US" sz="2400" b="1" dirty="0" smtClean="0">
                  <a:solidFill>
                    <a:srgbClr val="B100E8"/>
                  </a:solidFill>
                  <a:latin typeface="Arial Rounded MT Bold" panose="020F0704030504030204" pitchFamily="34" charset="0"/>
                </a:rPr>
                <a:t>MegaSoft </a:t>
              </a:r>
              <a:r>
                <a:rPr lang="en-US" sz="2400" b="1" dirty="0">
                  <a:solidFill>
                    <a:srgbClr val="B100E8"/>
                  </a:solidFill>
                  <a:latin typeface="Arial Rounded MT Bold" panose="020F0704030504030204" pitchFamily="34" charset="0"/>
                </a:rPr>
                <a:t>IT Consulting &amp; </a:t>
              </a:r>
              <a:r>
                <a:rPr lang="en-US" sz="2400" b="1" dirty="0" smtClean="0">
                  <a:solidFill>
                    <a:srgbClr val="B100E8"/>
                  </a:solidFill>
                  <a:latin typeface="Arial Rounded MT Bold" panose="020F0704030504030204" pitchFamily="34" charset="0"/>
                </a:rPr>
                <a:t>Training</a:t>
              </a:r>
              <a:endParaRPr lang="en-US" sz="2400" b="1" dirty="0">
                <a:solidFill>
                  <a:srgbClr val="B100E8"/>
                </a:solidFill>
                <a:latin typeface="Arial Rounded MT Bold" panose="020F0704030504030204" pitchFamily="34" charset="0"/>
              </a:endParaRPr>
            </a:p>
          </p:txBody>
        </p:sp>
        <p:sp>
          <p:nvSpPr>
            <p:cNvPr id="20" name="TextBox 10"/>
            <p:cNvSpPr txBox="1"/>
            <p:nvPr/>
          </p:nvSpPr>
          <p:spPr>
            <a:xfrm>
              <a:off x="2808147" y="3580173"/>
              <a:ext cx="7330985" cy="413575"/>
            </a:xfrm>
            <a:prstGeom prst="rect">
              <a:avLst/>
            </a:prstGeom>
          </p:spPr>
          <p:txBody>
            <a:bodyPr wrap="square" lIns="0" tIns="0" rIns="0" bIns="0" rtlCol="0" anchor="t">
              <a:spAutoFit/>
            </a:bodyPr>
            <a:lstStyle/>
            <a:p>
              <a:pPr>
                <a:lnSpc>
                  <a:spcPts val="3583"/>
                </a:lnSpc>
                <a:spcBef>
                  <a:spcPct val="0"/>
                </a:spcBef>
              </a:pPr>
              <a:r>
                <a:rPr lang="en-US" sz="2000" b="1" dirty="0" smtClean="0">
                  <a:solidFill>
                    <a:srgbClr val="0070C0"/>
                  </a:solidFill>
                  <a:latin typeface="Arial Rounded MT Bold" panose="020F0704030504030204" pitchFamily="34" charset="0"/>
                </a:rPr>
                <a:t>By: Youssef Ahmed</a:t>
              </a:r>
              <a:endParaRPr lang="en-US" sz="2000" b="1" dirty="0">
                <a:solidFill>
                  <a:srgbClr val="0070C0"/>
                </a:solidFill>
                <a:latin typeface="Arial Rounded MT Bold" panose="020F0704030504030204" pitchFamily="34" charset="0"/>
              </a:endParaRPr>
            </a:p>
          </p:txBody>
        </p:sp>
      </p:grpSp>
      <p:sp>
        <p:nvSpPr>
          <p:cNvPr id="22" name="TextBox 21"/>
          <p:cNvSpPr txBox="1"/>
          <p:nvPr/>
        </p:nvSpPr>
        <p:spPr>
          <a:xfrm>
            <a:off x="1680111" y="3967456"/>
            <a:ext cx="6547370" cy="2262158"/>
          </a:xfrm>
          <a:prstGeom prst="rect">
            <a:avLst/>
          </a:prstGeom>
          <a:noFill/>
        </p:spPr>
        <p:txBody>
          <a:bodyPr wrap="none" rtlCol="1">
            <a:spAutoFit/>
          </a:bodyPr>
          <a:lstStyle/>
          <a:p>
            <a:r>
              <a:rPr lang="en-US" sz="2400" dirty="0" smtClean="0">
                <a:solidFill>
                  <a:schemeClr val="bg1"/>
                </a:solidFill>
                <a:latin typeface="Arial Rounded MT Bold" panose="020F0704030504030204" pitchFamily="34" charset="0"/>
              </a:rPr>
              <a:t>Social accounts:</a:t>
            </a:r>
          </a:p>
          <a:p>
            <a:endParaRPr lang="en-US" dirty="0" smtClean="0">
              <a:solidFill>
                <a:schemeClr val="bg1"/>
              </a:solidFill>
              <a:latin typeface="Arial Rounded MT Bold" panose="020F0704030504030204" pitchFamily="34" charset="0"/>
            </a:endParaRPr>
          </a:p>
          <a:p>
            <a:pPr marL="285750" indent="-285750">
              <a:lnSpc>
                <a:spcPct val="150000"/>
              </a:lnSpc>
              <a:buFont typeface="Arial" panose="020B0604020202020204" pitchFamily="34" charset="0"/>
              <a:buChar char="•"/>
            </a:pPr>
            <a:r>
              <a:rPr lang="en-US" dirty="0" smtClean="0">
                <a:solidFill>
                  <a:schemeClr val="bg1"/>
                </a:solidFill>
                <a:latin typeface="Arial Rounded MT Bold" panose="020F0704030504030204" pitchFamily="34" charset="0"/>
              </a:rPr>
              <a:t>GitHub : </a:t>
            </a:r>
            <a:r>
              <a:rPr lang="en-US" dirty="0" smtClean="0">
                <a:solidFill>
                  <a:schemeClr val="bg1"/>
                </a:solidFill>
                <a:latin typeface="Arial Rounded MT Bold" panose="020F0704030504030204" pitchFamily="34" charset="0"/>
                <a:hlinkClick r:id="rId7"/>
              </a:rPr>
              <a:t>https://github.com/Yusef-Ahmed</a:t>
            </a:r>
            <a:endParaRPr lang="en-US" dirty="0">
              <a:solidFill>
                <a:schemeClr val="bg1"/>
              </a:solidFill>
              <a:latin typeface="Arial Rounded MT Bold" panose="020F0704030504030204" pitchFamily="34" charset="0"/>
            </a:endParaRPr>
          </a:p>
          <a:p>
            <a:pPr marL="285750" indent="-285750">
              <a:lnSpc>
                <a:spcPct val="150000"/>
              </a:lnSpc>
              <a:buFont typeface="Arial" panose="020B0604020202020204" pitchFamily="34" charset="0"/>
              <a:buChar char="•"/>
            </a:pPr>
            <a:r>
              <a:rPr lang="en-US" dirty="0" smtClean="0">
                <a:solidFill>
                  <a:schemeClr val="bg1"/>
                </a:solidFill>
                <a:latin typeface="Arial Rounded MT Bold" panose="020F0704030504030204" pitchFamily="34" charset="0"/>
              </a:rPr>
              <a:t>LinkedIn : </a:t>
            </a:r>
            <a:r>
              <a:rPr lang="en-US" dirty="0" smtClean="0">
                <a:solidFill>
                  <a:schemeClr val="bg1"/>
                </a:solidFill>
                <a:latin typeface="Arial Rounded MT Bold" panose="020F0704030504030204" pitchFamily="34" charset="0"/>
                <a:hlinkClick r:id="rId8"/>
              </a:rPr>
              <a:t>https://www.linkedin.com/in/yussif-ahmed/</a:t>
            </a:r>
            <a:endParaRPr lang="en-US" dirty="0" smtClean="0">
              <a:solidFill>
                <a:schemeClr val="bg1"/>
              </a:solidFill>
              <a:latin typeface="Arial Rounded MT Bold" panose="020F0704030504030204" pitchFamily="34" charset="0"/>
            </a:endParaRPr>
          </a:p>
          <a:p>
            <a:pPr marL="285750" indent="-285750">
              <a:lnSpc>
                <a:spcPct val="150000"/>
              </a:lnSpc>
              <a:buFont typeface="Arial" panose="020B0604020202020204" pitchFamily="34" charset="0"/>
              <a:buChar char="•"/>
            </a:pPr>
            <a:r>
              <a:rPr lang="en-US" dirty="0" err="1" smtClean="0">
                <a:solidFill>
                  <a:schemeClr val="bg1"/>
                </a:solidFill>
                <a:latin typeface="Arial Rounded MT Bold" panose="020F0704030504030204" pitchFamily="34" charset="0"/>
              </a:rPr>
              <a:t>CodeForces</a:t>
            </a:r>
            <a:r>
              <a:rPr lang="en-US" dirty="0" smtClean="0">
                <a:solidFill>
                  <a:schemeClr val="bg1"/>
                </a:solidFill>
                <a:latin typeface="Arial Rounded MT Bold" panose="020F0704030504030204" pitchFamily="34" charset="0"/>
              </a:rPr>
              <a:t>: </a:t>
            </a:r>
            <a:r>
              <a:rPr lang="en-US" dirty="0" smtClean="0">
                <a:solidFill>
                  <a:schemeClr val="bg1"/>
                </a:solidFill>
                <a:latin typeface="Arial Rounded MT Bold" panose="020F0704030504030204" pitchFamily="34" charset="0"/>
                <a:hlinkClick r:id="rId9"/>
              </a:rPr>
              <a:t>https://codeforces.com/profile/TANJIR0U</a:t>
            </a:r>
            <a:endParaRPr lang="en-US" dirty="0" smtClean="0">
              <a:solidFill>
                <a:schemeClr val="bg1"/>
              </a:solidFill>
              <a:latin typeface="Arial Rounded MT Bold" panose="020F0704030504030204" pitchFamily="34" charset="0"/>
            </a:endParaRPr>
          </a:p>
          <a:p>
            <a:endParaRPr lang="ar-EG"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84034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Freeform 4"/>
          <p:cNvSpPr/>
          <p:nvPr/>
        </p:nvSpPr>
        <p:spPr>
          <a:xfrm rot="6546157">
            <a:off x="-6688829" y="3443500"/>
            <a:ext cx="6152870" cy="5514877"/>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3"/>
            <a:stretch>
              <a:fillRect/>
            </a:stretch>
          </a:blipFill>
        </p:spPr>
      </p:sp>
      <p:sp>
        <p:nvSpPr>
          <p:cNvPr id="7" name="Freeform 7"/>
          <p:cNvSpPr/>
          <p:nvPr/>
        </p:nvSpPr>
        <p:spPr>
          <a:xfrm rot="14147301">
            <a:off x="-1695665" y="-404799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4"/>
            <a:stretch>
              <a:fillRect/>
            </a:stretch>
          </a:blipFill>
        </p:spPr>
      </p:sp>
      <p:sp>
        <p:nvSpPr>
          <p:cNvPr id="24" name="Freeform 5"/>
          <p:cNvSpPr/>
          <p:nvPr/>
        </p:nvSpPr>
        <p:spPr>
          <a:xfrm>
            <a:off x="10121929" y="509765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 xmlns:asvg="http://schemas.microsoft.com/office/drawing/2016/SVG/main" r:embed="rId6"/>
                </a:ext>
              </a:extLst>
            </a:blip>
            <a:stretch>
              <a:fillRect/>
            </a:stretch>
          </a:blipFill>
        </p:spPr>
      </p:sp>
      <p:sp>
        <p:nvSpPr>
          <p:cNvPr id="17" name="Freeform 4"/>
          <p:cNvSpPr/>
          <p:nvPr/>
        </p:nvSpPr>
        <p:spPr>
          <a:xfrm>
            <a:off x="10722343" y="5376162"/>
            <a:ext cx="914400" cy="914400"/>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18" name="Group 6"/>
          <p:cNvGrpSpPr/>
          <p:nvPr/>
        </p:nvGrpSpPr>
        <p:grpSpPr>
          <a:xfrm>
            <a:off x="1813367" y="2475524"/>
            <a:ext cx="8565266" cy="1906952"/>
            <a:chOff x="0" y="0"/>
            <a:chExt cx="3315481" cy="643241"/>
          </a:xfrm>
        </p:grpSpPr>
        <p:sp>
          <p:nvSpPr>
            <p:cNvPr id="19" name="Freeform 7"/>
            <p:cNvSpPr/>
            <p:nvPr/>
          </p:nvSpPr>
          <p:spPr>
            <a:xfrm>
              <a:off x="0" y="0"/>
              <a:ext cx="3315481" cy="643241"/>
            </a:xfrm>
            <a:custGeom>
              <a:avLst/>
              <a:gdLst/>
              <a:ahLst/>
              <a:cxnLst/>
              <a:rect l="l" t="t" r="r" b="b"/>
              <a:pathLst>
                <a:path w="3315481" h="643241">
                  <a:moveTo>
                    <a:pt x="8610" y="0"/>
                  </a:moveTo>
                  <a:lnTo>
                    <a:pt x="3306871" y="0"/>
                  </a:lnTo>
                  <a:cubicBezTo>
                    <a:pt x="3309155" y="0"/>
                    <a:pt x="3311344" y="907"/>
                    <a:pt x="3312959" y="2522"/>
                  </a:cubicBezTo>
                  <a:cubicBezTo>
                    <a:pt x="3314574" y="4137"/>
                    <a:pt x="3315481" y="6326"/>
                    <a:pt x="3315481" y="8610"/>
                  </a:cubicBezTo>
                  <a:lnTo>
                    <a:pt x="3315481" y="634631"/>
                  </a:lnTo>
                  <a:cubicBezTo>
                    <a:pt x="3315481" y="636914"/>
                    <a:pt x="3314574" y="639104"/>
                    <a:pt x="3312959" y="640719"/>
                  </a:cubicBezTo>
                  <a:cubicBezTo>
                    <a:pt x="3311344" y="642334"/>
                    <a:pt x="3309155" y="643241"/>
                    <a:pt x="3306871" y="643241"/>
                  </a:cubicBezTo>
                  <a:lnTo>
                    <a:pt x="8610" y="643241"/>
                  </a:lnTo>
                  <a:cubicBezTo>
                    <a:pt x="6326" y="643241"/>
                    <a:pt x="4137" y="642334"/>
                    <a:pt x="2522" y="640719"/>
                  </a:cubicBezTo>
                  <a:cubicBezTo>
                    <a:pt x="907" y="639104"/>
                    <a:pt x="0" y="636914"/>
                    <a:pt x="0" y="634631"/>
                  </a:cubicBezTo>
                  <a:lnTo>
                    <a:pt x="0" y="8610"/>
                  </a:lnTo>
                  <a:cubicBezTo>
                    <a:pt x="0" y="6326"/>
                    <a:pt x="907" y="4137"/>
                    <a:pt x="2522" y="2522"/>
                  </a:cubicBezTo>
                  <a:cubicBezTo>
                    <a:pt x="4137" y="907"/>
                    <a:pt x="6326" y="0"/>
                    <a:pt x="8610"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20" name="TextBox 8"/>
            <p:cNvSpPr txBox="1"/>
            <p:nvPr/>
          </p:nvSpPr>
          <p:spPr>
            <a:xfrm>
              <a:off x="0" y="-9525"/>
              <a:ext cx="3315481"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12" name="TextBox 11"/>
          <p:cNvSpPr txBox="1"/>
          <p:nvPr/>
        </p:nvSpPr>
        <p:spPr>
          <a:xfrm>
            <a:off x="1946979" y="2644170"/>
            <a:ext cx="8298043" cy="1569660"/>
          </a:xfrm>
          <a:prstGeom prst="rect">
            <a:avLst/>
          </a:prstGeom>
          <a:noFill/>
        </p:spPr>
        <p:txBody>
          <a:bodyPr wrap="square" rtlCol="1">
            <a:spAutoFit/>
          </a:bodyPr>
          <a:lstStyle/>
          <a:p>
            <a:pPr algn="ctr"/>
            <a:r>
              <a:rPr lang="en-US" sz="4800" dirty="0" smtClean="0">
                <a:solidFill>
                  <a:schemeClr val="bg1"/>
                </a:solidFill>
                <a:latin typeface="Arial Rounded MT Bold" panose="020F0704030504030204" pitchFamily="34" charset="0"/>
              </a:rPr>
              <a:t>Did you ever have a disposal cost of assets ?</a:t>
            </a:r>
            <a:endParaRPr lang="ar-EG" sz="4800" dirty="0">
              <a:solidFill>
                <a:schemeClr val="bg1"/>
              </a:solidFill>
              <a:latin typeface="Arial Rounded MT Bold" panose="020F0704030504030204" pitchFamily="34" charset="0"/>
            </a:endParaRPr>
          </a:p>
        </p:txBody>
      </p:sp>
      <p:sp>
        <p:nvSpPr>
          <p:cNvPr id="21" name="Freeform 44"/>
          <p:cNvSpPr/>
          <p:nvPr/>
        </p:nvSpPr>
        <p:spPr>
          <a:xfrm rot="9016522">
            <a:off x="9020704" y="-3149582"/>
            <a:ext cx="5836377" cy="5705059"/>
          </a:xfrm>
          <a:custGeom>
            <a:avLst/>
            <a:gdLst/>
            <a:ahLst/>
            <a:cxnLst/>
            <a:rect l="l" t="t" r="r" b="b"/>
            <a:pathLst>
              <a:path w="5836377" h="5705059">
                <a:moveTo>
                  <a:pt x="0" y="0"/>
                </a:moveTo>
                <a:lnTo>
                  <a:pt x="5836377" y="0"/>
                </a:lnTo>
                <a:lnTo>
                  <a:pt x="5836377" y="5705059"/>
                </a:lnTo>
                <a:lnTo>
                  <a:pt x="0" y="5705059"/>
                </a:lnTo>
                <a:lnTo>
                  <a:pt x="0" y="0"/>
                </a:lnTo>
                <a:close/>
              </a:path>
            </a:pathLst>
          </a:custGeom>
          <a:blipFill>
            <a:blip r:embed="rId9"/>
            <a:stretch>
              <a:fillRect/>
            </a:stretch>
          </a:blipFill>
        </p:spPr>
      </p:sp>
      <p:sp>
        <p:nvSpPr>
          <p:cNvPr id="22" name="Freeform 4"/>
          <p:cNvSpPr/>
          <p:nvPr/>
        </p:nvSpPr>
        <p:spPr>
          <a:xfrm rot="6662698">
            <a:off x="-1923579" y="5669280"/>
            <a:ext cx="5810865" cy="5481260"/>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10"/>
            <a:stretch>
              <a:fillRect/>
            </a:stretch>
          </a:blipFill>
        </p:spPr>
      </p:sp>
      <p:sp>
        <p:nvSpPr>
          <p:cNvPr id="23" name="Freeform 5"/>
          <p:cNvSpPr/>
          <p:nvPr/>
        </p:nvSpPr>
        <p:spPr>
          <a:xfrm>
            <a:off x="-2057402" y="-235445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 xmlns:asvg="http://schemas.microsoft.com/office/drawing/2016/SVG/main" r:embed="rId6"/>
                </a:ext>
              </a:extLst>
            </a:blip>
            <a:stretch>
              <a:fillRect/>
            </a:stretch>
          </a:blipFill>
        </p:spPr>
      </p:sp>
    </p:spTree>
    <p:extLst>
      <p:ext uri="{BB962C8B-B14F-4D97-AF65-F5344CB8AC3E}">
        <p14:creationId xmlns:p14="http://schemas.microsoft.com/office/powerpoint/2010/main" val="641436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500" fill="hold"/>
                                        <p:tgtEl>
                                          <p:spTgt spid="21"/>
                                        </p:tgtEl>
                                        <p:attrNameLst>
                                          <p:attrName>r</p:attrName>
                                        </p:attrNameLst>
                                      </p:cBhvr>
                                    </p:animRot>
                                  </p:childTnLst>
                                </p:cTn>
                              </p:par>
                              <p:par>
                                <p:cTn id="7" presetID="8" presetClass="emph" presetSubtype="0" fill="hold" nodeType="withEffect">
                                  <p:stCondLst>
                                    <p:cond delay="0"/>
                                  </p:stCondLst>
                                  <p:childTnLst>
                                    <p:animRot by="-5400000">
                                      <p:cBhvr>
                                        <p:cTn id="8" dur="5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Freeform 4"/>
          <p:cNvSpPr/>
          <p:nvPr/>
        </p:nvSpPr>
        <p:spPr>
          <a:xfrm rot="6546157">
            <a:off x="-6688829" y="3443500"/>
            <a:ext cx="6152870" cy="5514877"/>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3"/>
            <a:stretch>
              <a:fillRect/>
            </a:stretch>
          </a:blipFill>
        </p:spPr>
      </p:sp>
      <p:sp>
        <p:nvSpPr>
          <p:cNvPr id="7" name="Freeform 7"/>
          <p:cNvSpPr/>
          <p:nvPr/>
        </p:nvSpPr>
        <p:spPr>
          <a:xfrm rot="14147301">
            <a:off x="-1695665" y="-404799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4"/>
            <a:stretch>
              <a:fillRect/>
            </a:stretch>
          </a:blipFill>
        </p:spPr>
      </p:sp>
      <p:sp>
        <p:nvSpPr>
          <p:cNvPr id="24" name="Freeform 5"/>
          <p:cNvSpPr/>
          <p:nvPr/>
        </p:nvSpPr>
        <p:spPr>
          <a:xfrm>
            <a:off x="12066476" y="629056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 xmlns:asvg="http://schemas.microsoft.com/office/drawing/2016/SVG/main" r:embed="rId6"/>
                </a:ext>
              </a:extLst>
            </a:blip>
            <a:stretch>
              <a:fillRect/>
            </a:stretch>
          </a:blipFill>
        </p:spPr>
      </p:sp>
      <p:sp>
        <p:nvSpPr>
          <p:cNvPr id="17" name="Freeform 4"/>
          <p:cNvSpPr/>
          <p:nvPr/>
        </p:nvSpPr>
        <p:spPr>
          <a:xfrm>
            <a:off x="14553497" y="5743738"/>
            <a:ext cx="914400" cy="914400"/>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18" name="Group 6"/>
          <p:cNvGrpSpPr/>
          <p:nvPr/>
        </p:nvGrpSpPr>
        <p:grpSpPr>
          <a:xfrm>
            <a:off x="8678342" y="-1"/>
            <a:ext cx="3594681" cy="6858001"/>
            <a:chOff x="0" y="0"/>
            <a:chExt cx="3315481" cy="643241"/>
          </a:xfrm>
        </p:grpSpPr>
        <p:sp>
          <p:nvSpPr>
            <p:cNvPr id="19" name="Freeform 7"/>
            <p:cNvSpPr/>
            <p:nvPr/>
          </p:nvSpPr>
          <p:spPr>
            <a:xfrm>
              <a:off x="0" y="0"/>
              <a:ext cx="3315481" cy="643241"/>
            </a:xfrm>
            <a:prstGeom prst="rect">
              <a:avLst/>
            </a:pr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20" name="TextBox 8"/>
            <p:cNvSpPr txBox="1"/>
            <p:nvPr/>
          </p:nvSpPr>
          <p:spPr>
            <a:xfrm>
              <a:off x="0" y="-9525"/>
              <a:ext cx="3315481"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21" name="Freeform 44"/>
          <p:cNvSpPr/>
          <p:nvPr/>
        </p:nvSpPr>
        <p:spPr>
          <a:xfrm rot="11700000">
            <a:off x="11351443" y="-5937650"/>
            <a:ext cx="5836377" cy="5705059"/>
          </a:xfrm>
          <a:custGeom>
            <a:avLst/>
            <a:gdLst/>
            <a:ahLst/>
            <a:cxnLst/>
            <a:rect l="l" t="t" r="r" b="b"/>
            <a:pathLst>
              <a:path w="5836377" h="5705059">
                <a:moveTo>
                  <a:pt x="0" y="0"/>
                </a:moveTo>
                <a:lnTo>
                  <a:pt x="5836377" y="0"/>
                </a:lnTo>
                <a:lnTo>
                  <a:pt x="5836377" y="5705059"/>
                </a:lnTo>
                <a:lnTo>
                  <a:pt x="0" y="5705059"/>
                </a:lnTo>
                <a:lnTo>
                  <a:pt x="0" y="0"/>
                </a:lnTo>
                <a:close/>
              </a:path>
            </a:pathLst>
          </a:custGeom>
          <a:blipFill>
            <a:blip r:embed="rId9"/>
            <a:stretch>
              <a:fillRect/>
            </a:stretch>
          </a:blipFill>
        </p:spPr>
      </p:sp>
      <p:sp>
        <p:nvSpPr>
          <p:cNvPr id="22" name="Freeform 4"/>
          <p:cNvSpPr/>
          <p:nvPr/>
        </p:nvSpPr>
        <p:spPr>
          <a:xfrm rot="1260000">
            <a:off x="-1923579" y="5669280"/>
            <a:ext cx="5810865" cy="5481260"/>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10"/>
            <a:stretch>
              <a:fillRect/>
            </a:stretch>
          </a:blipFill>
        </p:spPr>
      </p:sp>
      <p:sp>
        <p:nvSpPr>
          <p:cNvPr id="23" name="Freeform 5"/>
          <p:cNvSpPr/>
          <p:nvPr/>
        </p:nvSpPr>
        <p:spPr>
          <a:xfrm>
            <a:off x="-4337874" y="-34189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 xmlns:asvg="http://schemas.microsoft.com/office/drawing/2016/SVG/main" r:embed="rId6"/>
                </a:ext>
              </a:extLst>
            </a:blip>
            <a:stretch>
              <a:fillRect/>
            </a:stretch>
          </a:blipFill>
        </p:spPr>
      </p:sp>
      <p:sp>
        <p:nvSpPr>
          <p:cNvPr id="14" name="Freeform 3"/>
          <p:cNvSpPr/>
          <p:nvPr/>
        </p:nvSpPr>
        <p:spPr>
          <a:xfrm>
            <a:off x="-223074" y="1295291"/>
            <a:ext cx="6128268" cy="244142"/>
          </a:xfrm>
          <a:prstGeom prst="snip1Rect">
            <a:avLst/>
          </a:prstGeom>
          <a:blipFill>
            <a:blip r:embed="rId11">
              <a:extLst>
                <a:ext uri="{96DAC541-7B7A-43D3-8B79-37D633B846F1}">
                  <asvg:svgBlip xmlns="" xmlns:asvg="http://schemas.microsoft.com/office/drawing/2016/SVG/main" r:embed="rId12"/>
                </a:ext>
              </a:extLst>
            </a:blip>
            <a:stretch>
              <a:fillRect/>
            </a:stretch>
          </a:blipFill>
        </p:spPr>
      </p:sp>
      <p:pic>
        <p:nvPicPr>
          <p:cNvPr id="1026" name="Picture 2" descr="The Auction House Buzzwords New Collectors Need to Know | Arts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55896" y="558369"/>
            <a:ext cx="4304483" cy="26536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otographs | Christi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99187" y="3770380"/>
            <a:ext cx="4261192" cy="272804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56548" y="521733"/>
            <a:ext cx="5610866" cy="584775"/>
          </a:xfrm>
          <a:prstGeom prst="rect">
            <a:avLst/>
          </a:prstGeom>
          <a:noFill/>
        </p:spPr>
        <p:txBody>
          <a:bodyPr wrap="square" rtlCol="1">
            <a:spAutoFit/>
          </a:bodyPr>
          <a:lstStyle/>
          <a:p>
            <a:r>
              <a:rPr lang="en-US" sz="3200" b="1" dirty="0" smtClean="0">
                <a:solidFill>
                  <a:schemeClr val="bg1"/>
                </a:solidFill>
                <a:latin typeface="Arial Rounded MT Bold" panose="020F0704030504030204" pitchFamily="34" charset="0"/>
              </a:rPr>
              <a:t>TRADITIONAL AUCTIONS</a:t>
            </a:r>
            <a:endParaRPr lang="ar-EG" sz="3200" b="1" dirty="0">
              <a:solidFill>
                <a:schemeClr val="bg1"/>
              </a:solidFill>
              <a:latin typeface="Arial Rounded MT Bold" panose="020F0704030504030204" pitchFamily="34" charset="0"/>
            </a:endParaRPr>
          </a:p>
        </p:txBody>
      </p:sp>
      <p:sp>
        <p:nvSpPr>
          <p:cNvPr id="2" name="TextBox 1"/>
          <p:cNvSpPr txBox="1"/>
          <p:nvPr/>
        </p:nvSpPr>
        <p:spPr>
          <a:xfrm>
            <a:off x="456548" y="1787074"/>
            <a:ext cx="5581277" cy="3416320"/>
          </a:xfrm>
          <a:prstGeom prst="rect">
            <a:avLst/>
          </a:prstGeom>
          <a:noFill/>
        </p:spPr>
        <p:txBody>
          <a:bodyPr wrap="square" rtlCol="1">
            <a:spAutoFit/>
          </a:bodyPr>
          <a:lstStyle/>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Limited reach</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High costs</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Inflexible timeframes</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Limited inventory</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Limited data for decision </a:t>
            </a:r>
            <a:r>
              <a:rPr lang="en-US" sz="2400" dirty="0">
                <a:solidFill>
                  <a:schemeClr val="bg1"/>
                </a:solidFill>
                <a:latin typeface="Arial Rounded MT Bold" panose="020F0704030504030204" pitchFamily="34" charset="0"/>
              </a:rPr>
              <a:t>m</a:t>
            </a:r>
            <a:r>
              <a:rPr lang="en-US" sz="2400" dirty="0" smtClean="0">
                <a:solidFill>
                  <a:schemeClr val="bg1"/>
                </a:solidFill>
                <a:latin typeface="Arial Rounded MT Bold" panose="020F0704030504030204" pitchFamily="34" charset="0"/>
              </a:rPr>
              <a:t>aking</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Time and effort required</a:t>
            </a:r>
            <a:endParaRPr lang="ar-EG" sz="24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62385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21"/>
                                        </p:tgtEl>
                                        <p:attrNameLst>
                                          <p:attrName>r</p:attrName>
                                        </p:attrNameLst>
                                      </p:cBhvr>
                                    </p:animRot>
                                  </p:childTnLst>
                                </p:cTn>
                              </p:par>
                              <p:par>
                                <p:cTn id="7" presetID="8" presetClass="emph" presetSubtype="0" fill="hold" nodeType="withEffect">
                                  <p:stCondLst>
                                    <p:cond delay="0"/>
                                  </p:stCondLst>
                                  <p:childTnLst>
                                    <p:animRot by="-5400000">
                                      <p:cBhvr>
                                        <p:cTn id="8" dur="500" fill="hold"/>
                                        <p:tgtEl>
                                          <p:spTgt spid="22"/>
                                        </p:tgtEl>
                                        <p:attrNameLst>
                                          <p:attrName>r</p:attrName>
                                        </p:attrNameLst>
                                      </p:cBhvr>
                                    </p:animRot>
                                  </p:childTnLst>
                                </p:cTn>
                              </p:par>
                              <p:par>
                                <p:cTn id="9" presetID="2" presetClass="entr" presetSubtype="2"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1+#ppt_w/2"/>
                                          </p:val>
                                        </p:tav>
                                        <p:tav tm="100000">
                                          <p:val>
                                            <p:strVal val="#ppt_x"/>
                                          </p:val>
                                        </p:tav>
                                      </p:tavLst>
                                    </p:anim>
                                    <p:anim calcmode="lin" valueType="num">
                                      <p:cBhvr additive="base">
                                        <p:cTn id="12" dur="500" fill="hold"/>
                                        <p:tgtEl>
                                          <p:spTgt spid="102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1+#ppt_w/2"/>
                                          </p:val>
                                        </p:tav>
                                        <p:tav tm="100000">
                                          <p:val>
                                            <p:strVal val="#ppt_x"/>
                                          </p:val>
                                        </p:tav>
                                      </p:tavLst>
                                    </p:anim>
                                    <p:anim calcmode="lin" valueType="num">
                                      <p:cBhvr additive="base">
                                        <p:cTn id="16" dur="500" fill="hold"/>
                                        <p:tgtEl>
                                          <p:spTgt spid="1028"/>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sp>
      <p:sp>
        <p:nvSpPr>
          <p:cNvPr id="5" name="Freeform 4"/>
          <p:cNvSpPr/>
          <p:nvPr/>
        </p:nvSpPr>
        <p:spPr>
          <a:xfrm rot="2245227">
            <a:off x="13912787" y="-5710306"/>
            <a:ext cx="6152870" cy="5514877"/>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5"/>
            <a:stretch>
              <a:fillRect/>
            </a:stretch>
          </a:blipFill>
        </p:spPr>
      </p:sp>
      <p:sp>
        <p:nvSpPr>
          <p:cNvPr id="7" name="Freeform 7"/>
          <p:cNvSpPr/>
          <p:nvPr/>
        </p:nvSpPr>
        <p:spPr>
          <a:xfrm rot="315930">
            <a:off x="-4189611" y="-4041968"/>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6"/>
            <a:stretch>
              <a:fillRect/>
            </a:stretch>
          </a:blipFill>
        </p:spPr>
      </p:sp>
      <p:sp>
        <p:nvSpPr>
          <p:cNvPr id="24" name="Freeform 5"/>
          <p:cNvSpPr/>
          <p:nvPr/>
        </p:nvSpPr>
        <p:spPr>
          <a:xfrm>
            <a:off x="11105183" y="551503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67000"/>
              <a:extLst>
                <a:ext uri="{96DAC541-7B7A-43D3-8B79-37D633B846F1}">
                  <asvg:svgBlip xmlns="" xmlns:asvg="http://schemas.microsoft.com/office/drawing/2016/SVG/main" r:embed="rId8"/>
                </a:ext>
              </a:extLst>
            </a:blip>
            <a:stretch>
              <a:fillRect/>
            </a:stretch>
          </a:blipFill>
        </p:spPr>
      </p:sp>
      <p:sp>
        <p:nvSpPr>
          <p:cNvPr id="17" name="Freeform 4"/>
          <p:cNvSpPr/>
          <p:nvPr/>
        </p:nvSpPr>
        <p:spPr>
          <a:xfrm>
            <a:off x="14553497" y="5743738"/>
            <a:ext cx="914400" cy="914400"/>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21" name="Freeform 44"/>
          <p:cNvSpPr/>
          <p:nvPr/>
        </p:nvSpPr>
        <p:spPr>
          <a:xfrm rot="11700000">
            <a:off x="10918003" y="-5790024"/>
            <a:ext cx="5836377" cy="5705059"/>
          </a:xfrm>
          <a:custGeom>
            <a:avLst/>
            <a:gdLst/>
            <a:ahLst/>
            <a:cxnLst/>
            <a:rect l="l" t="t" r="r" b="b"/>
            <a:pathLst>
              <a:path w="5836377" h="5705059">
                <a:moveTo>
                  <a:pt x="0" y="0"/>
                </a:moveTo>
                <a:lnTo>
                  <a:pt x="5836377" y="0"/>
                </a:lnTo>
                <a:lnTo>
                  <a:pt x="5836377" y="5705059"/>
                </a:lnTo>
                <a:lnTo>
                  <a:pt x="0" y="5705059"/>
                </a:lnTo>
                <a:lnTo>
                  <a:pt x="0" y="0"/>
                </a:lnTo>
                <a:close/>
              </a:path>
            </a:pathLst>
          </a:custGeom>
          <a:blipFill>
            <a:blip r:embed="rId11"/>
            <a:stretch>
              <a:fillRect/>
            </a:stretch>
          </a:blipFill>
        </p:spPr>
      </p:sp>
      <p:sp>
        <p:nvSpPr>
          <p:cNvPr id="22" name="Freeform 4"/>
          <p:cNvSpPr/>
          <p:nvPr/>
        </p:nvSpPr>
        <p:spPr>
          <a:xfrm rot="1260000">
            <a:off x="-3920019" y="8121813"/>
            <a:ext cx="5810865" cy="5481260"/>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12"/>
            <a:stretch>
              <a:fillRect/>
            </a:stretch>
          </a:blipFill>
        </p:spPr>
      </p:sp>
      <p:sp>
        <p:nvSpPr>
          <p:cNvPr id="23" name="Freeform 5"/>
          <p:cNvSpPr/>
          <p:nvPr/>
        </p:nvSpPr>
        <p:spPr>
          <a:xfrm>
            <a:off x="-2110105" y="-333365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67000"/>
              <a:extLst>
                <a:ext uri="{96DAC541-7B7A-43D3-8B79-37D633B846F1}">
                  <asvg:svgBlip xmlns="" xmlns:asvg="http://schemas.microsoft.com/office/drawing/2016/SVG/main" r:embed="rId8"/>
                </a:ext>
              </a:extLst>
            </a:blip>
            <a:stretch>
              <a:fillRect/>
            </a:stretch>
          </a:blipFill>
        </p:spPr>
      </p:sp>
      <p:sp>
        <p:nvSpPr>
          <p:cNvPr id="25" name="TextBox 24"/>
          <p:cNvSpPr txBox="1"/>
          <p:nvPr/>
        </p:nvSpPr>
        <p:spPr>
          <a:xfrm>
            <a:off x="3045312" y="521733"/>
            <a:ext cx="6101377" cy="584775"/>
          </a:xfrm>
          <a:prstGeom prst="rect">
            <a:avLst/>
          </a:prstGeom>
          <a:noFill/>
        </p:spPr>
        <p:txBody>
          <a:bodyPr wrap="square" rtlCol="1">
            <a:spAutoFit/>
          </a:bodyPr>
          <a:lstStyle/>
          <a:p>
            <a:pPr algn="ctr"/>
            <a:r>
              <a:rPr lang="en-US" sz="3200" b="1" dirty="0" smtClean="0">
                <a:solidFill>
                  <a:schemeClr val="bg1"/>
                </a:solidFill>
                <a:latin typeface="Arial Rounded MT Bold" panose="020F0704030504030204" pitchFamily="34" charset="0"/>
              </a:rPr>
              <a:t>ONLINE AUCTION</a:t>
            </a:r>
            <a:endParaRPr lang="ar-EG" sz="3200" b="1" dirty="0">
              <a:solidFill>
                <a:schemeClr val="bg1"/>
              </a:solidFill>
              <a:latin typeface="Arial Rounded MT Bold" panose="020F0704030504030204" pitchFamily="34" charset="0"/>
            </a:endParaRPr>
          </a:p>
        </p:txBody>
      </p:sp>
      <p:pic>
        <p:nvPicPr>
          <p:cNvPr id="3" name="bandicam 2025-01-27 23-54-15-0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3"/>
          <a:srcRect t="10374" b="8960"/>
          <a:stretch/>
        </p:blipFill>
        <p:spPr>
          <a:xfrm>
            <a:off x="495164" y="1287560"/>
            <a:ext cx="11201673" cy="5082760"/>
          </a:xfrm>
          <a:prstGeom prst="rect">
            <a:avLst/>
          </a:prstGeom>
          <a:ln>
            <a:solidFill>
              <a:schemeClr val="tx1">
                <a:lumMod val="75000"/>
                <a:lumOff val="25000"/>
              </a:schemeClr>
            </a:solidFill>
          </a:ln>
        </p:spPr>
      </p:pic>
    </p:spTree>
    <p:extLst>
      <p:ext uri="{BB962C8B-B14F-4D97-AF65-F5344CB8AC3E}">
        <p14:creationId xmlns:p14="http://schemas.microsoft.com/office/powerpoint/2010/main" val="944937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21"/>
                                        </p:tgtEl>
                                        <p:attrNameLst>
                                          <p:attrName>r</p:attrName>
                                        </p:attrNameLst>
                                      </p:cBhvr>
                                    </p:animRot>
                                  </p:childTnLst>
                                </p:cTn>
                              </p:par>
                              <p:par>
                                <p:cTn id="7" presetID="8" presetClass="emph" presetSubtype="0" fill="hold" nodeType="withEffect">
                                  <p:stCondLst>
                                    <p:cond delay="0"/>
                                  </p:stCondLst>
                                  <p:childTnLst>
                                    <p:animRot by="-5400000">
                                      <p:cBhvr>
                                        <p:cTn id="8" dur="500" fill="hold"/>
                                        <p:tgtEl>
                                          <p:spTgt spid="22"/>
                                        </p:tgtEl>
                                        <p:attrNameLst>
                                          <p:attrName>r</p:attrName>
                                        </p:attrNameLst>
                                      </p:cBhvr>
                                    </p:animRot>
                                  </p:childTnLst>
                                </p:cTn>
                              </p:par>
                              <p:par>
                                <p:cTn id="9" presetID="10"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19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repeatCount="indefinite"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18" name="Group 6"/>
          <p:cNvGrpSpPr/>
          <p:nvPr/>
        </p:nvGrpSpPr>
        <p:grpSpPr>
          <a:xfrm>
            <a:off x="8678342" y="-1"/>
            <a:ext cx="3594681" cy="6858001"/>
            <a:chOff x="0" y="0"/>
            <a:chExt cx="3315481" cy="643241"/>
          </a:xfrm>
        </p:grpSpPr>
        <p:sp>
          <p:nvSpPr>
            <p:cNvPr id="19" name="Freeform 7"/>
            <p:cNvSpPr/>
            <p:nvPr/>
          </p:nvSpPr>
          <p:spPr>
            <a:xfrm>
              <a:off x="0" y="0"/>
              <a:ext cx="3315481" cy="643241"/>
            </a:xfrm>
            <a:prstGeom prst="rect">
              <a:avLst/>
            </a:pr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20" name="TextBox 8"/>
            <p:cNvSpPr txBox="1"/>
            <p:nvPr/>
          </p:nvSpPr>
          <p:spPr>
            <a:xfrm>
              <a:off x="0" y="-9525"/>
              <a:ext cx="3315481"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5" name="Freeform 4"/>
          <p:cNvSpPr/>
          <p:nvPr/>
        </p:nvSpPr>
        <p:spPr>
          <a:xfrm rot="13883882">
            <a:off x="-3011290" y="-816298"/>
            <a:ext cx="9507628" cy="9333024"/>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3"/>
            <a:stretch>
              <a:fillRect/>
            </a:stretch>
          </a:blipFill>
        </p:spPr>
      </p:sp>
      <p:sp>
        <p:nvSpPr>
          <p:cNvPr id="7" name="Freeform 7"/>
          <p:cNvSpPr/>
          <p:nvPr/>
        </p:nvSpPr>
        <p:spPr>
          <a:xfrm rot="14147301">
            <a:off x="-1695665" y="-404799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4"/>
            <a:stretch>
              <a:fillRect/>
            </a:stretch>
          </a:blipFill>
        </p:spPr>
      </p:sp>
      <p:sp>
        <p:nvSpPr>
          <p:cNvPr id="24" name="Freeform 5"/>
          <p:cNvSpPr/>
          <p:nvPr/>
        </p:nvSpPr>
        <p:spPr>
          <a:xfrm>
            <a:off x="-1263444" y="574373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 xmlns:asvg="http://schemas.microsoft.com/office/drawing/2016/SVG/main" r:embed="rId6"/>
                </a:ext>
              </a:extLst>
            </a:blip>
            <a:stretch>
              <a:fillRect/>
            </a:stretch>
          </a:blipFill>
        </p:spPr>
      </p:sp>
      <p:sp>
        <p:nvSpPr>
          <p:cNvPr id="17" name="Freeform 4"/>
          <p:cNvSpPr/>
          <p:nvPr/>
        </p:nvSpPr>
        <p:spPr>
          <a:xfrm>
            <a:off x="14553497" y="5743738"/>
            <a:ext cx="914400" cy="914400"/>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1" name="Freeform 44"/>
          <p:cNvSpPr/>
          <p:nvPr/>
        </p:nvSpPr>
        <p:spPr>
          <a:xfrm rot="11700000">
            <a:off x="11351443" y="-5937650"/>
            <a:ext cx="5836377" cy="5705059"/>
          </a:xfrm>
          <a:custGeom>
            <a:avLst/>
            <a:gdLst/>
            <a:ahLst/>
            <a:cxnLst/>
            <a:rect l="l" t="t" r="r" b="b"/>
            <a:pathLst>
              <a:path w="5836377" h="5705059">
                <a:moveTo>
                  <a:pt x="0" y="0"/>
                </a:moveTo>
                <a:lnTo>
                  <a:pt x="5836377" y="0"/>
                </a:lnTo>
                <a:lnTo>
                  <a:pt x="5836377" y="5705059"/>
                </a:lnTo>
                <a:lnTo>
                  <a:pt x="0" y="5705059"/>
                </a:lnTo>
                <a:lnTo>
                  <a:pt x="0" y="0"/>
                </a:lnTo>
                <a:close/>
              </a:path>
            </a:pathLst>
          </a:custGeom>
          <a:blipFill>
            <a:blip r:embed="rId9"/>
            <a:stretch>
              <a:fillRect/>
            </a:stretch>
          </a:blipFill>
        </p:spPr>
      </p:sp>
      <p:sp>
        <p:nvSpPr>
          <p:cNvPr id="14" name="Freeform 3"/>
          <p:cNvSpPr/>
          <p:nvPr/>
        </p:nvSpPr>
        <p:spPr>
          <a:xfrm>
            <a:off x="-223074" y="1295291"/>
            <a:ext cx="4901754" cy="244142"/>
          </a:xfrm>
          <a:prstGeom prst="snip1Rect">
            <a:avLst/>
          </a:prstGeom>
          <a:blipFill>
            <a:blip r:embed="rId10">
              <a:extLst>
                <a:ext uri="{96DAC541-7B7A-43D3-8B79-37D633B846F1}">
                  <asvg:svgBlip xmlns="" xmlns:asvg="http://schemas.microsoft.com/office/drawing/2016/SVG/main" r:embed="rId11"/>
                </a:ext>
              </a:extLst>
            </a:blip>
            <a:stretch>
              <a:fillRect/>
            </a:stretch>
          </a:blipFill>
        </p:spPr>
      </p:sp>
      <p:sp>
        <p:nvSpPr>
          <p:cNvPr id="25" name="TextBox 24"/>
          <p:cNvSpPr txBox="1"/>
          <p:nvPr/>
        </p:nvSpPr>
        <p:spPr>
          <a:xfrm>
            <a:off x="456548" y="527290"/>
            <a:ext cx="4998812" cy="584775"/>
          </a:xfrm>
          <a:prstGeom prst="rect">
            <a:avLst/>
          </a:prstGeom>
          <a:noFill/>
        </p:spPr>
        <p:txBody>
          <a:bodyPr wrap="square" rtlCol="1">
            <a:spAutoFit/>
          </a:bodyPr>
          <a:lstStyle/>
          <a:p>
            <a:r>
              <a:rPr lang="en-US" sz="3200" b="1" dirty="0" smtClean="0">
                <a:solidFill>
                  <a:schemeClr val="bg1"/>
                </a:solidFill>
                <a:latin typeface="Arial Rounded MT Bold" panose="020F0704030504030204" pitchFamily="34" charset="0"/>
              </a:rPr>
              <a:t>ONLINE AUCTIONS</a:t>
            </a:r>
            <a:endParaRPr lang="ar-EG" sz="3200" b="1" dirty="0">
              <a:solidFill>
                <a:schemeClr val="bg1"/>
              </a:solidFill>
              <a:latin typeface="Arial Rounded MT Bold" panose="020F0704030504030204" pitchFamily="34" charset="0"/>
            </a:endParaRPr>
          </a:p>
        </p:txBody>
      </p:sp>
      <p:sp>
        <p:nvSpPr>
          <p:cNvPr id="2" name="TextBox 1"/>
          <p:cNvSpPr txBox="1"/>
          <p:nvPr/>
        </p:nvSpPr>
        <p:spPr>
          <a:xfrm>
            <a:off x="456548" y="1787074"/>
            <a:ext cx="5581277" cy="3416320"/>
          </a:xfrm>
          <a:prstGeom prst="rect">
            <a:avLst/>
          </a:prstGeom>
          <a:noFill/>
        </p:spPr>
        <p:txBody>
          <a:bodyPr wrap="square" rtlCol="1">
            <a:spAutoFit/>
          </a:bodyPr>
          <a:lstStyle/>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Global reach</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Low costs</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Large </a:t>
            </a:r>
            <a:r>
              <a:rPr lang="en-US" sz="2400" dirty="0" smtClean="0">
                <a:solidFill>
                  <a:schemeClr val="bg1"/>
                </a:solidFill>
                <a:latin typeface="Arial Rounded MT Bold" panose="020F0704030504030204" pitchFamily="34" charset="0"/>
              </a:rPr>
              <a:t>inventory and variety</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Data and analytics</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Simplified processes</a:t>
            </a:r>
          </a:p>
          <a:p>
            <a:pPr marL="285750" indent="-285750">
              <a:lnSpc>
                <a:spcPct val="150000"/>
              </a:lnSpc>
              <a:buFont typeface="Arial" panose="020B0604020202020204" pitchFamily="34" charset="0"/>
              <a:buChar char="•"/>
            </a:pPr>
            <a:r>
              <a:rPr lang="en-US" sz="2400" dirty="0" smtClean="0">
                <a:solidFill>
                  <a:schemeClr val="bg1"/>
                </a:solidFill>
                <a:latin typeface="Arial Rounded MT Bold" panose="020F0704030504030204" pitchFamily="34" charset="0"/>
              </a:rPr>
              <a:t>Bid when </a:t>
            </a:r>
            <a:r>
              <a:rPr lang="en-US" sz="2400" dirty="0">
                <a:solidFill>
                  <a:schemeClr val="bg1"/>
                </a:solidFill>
                <a:latin typeface="Arial Rounded MT Bold" panose="020F0704030504030204" pitchFamily="34" charset="0"/>
              </a:rPr>
              <a:t>y</a:t>
            </a:r>
            <a:r>
              <a:rPr lang="en-US" sz="2400" dirty="0" smtClean="0">
                <a:solidFill>
                  <a:schemeClr val="bg1"/>
                </a:solidFill>
                <a:latin typeface="Arial Rounded MT Bold" panose="020F0704030504030204" pitchFamily="34" charset="0"/>
              </a:rPr>
              <a:t>ou </a:t>
            </a:r>
            <a:r>
              <a:rPr lang="en-US" sz="2400" dirty="0">
                <a:solidFill>
                  <a:schemeClr val="bg1"/>
                </a:solidFill>
                <a:latin typeface="Arial Rounded MT Bold" panose="020F0704030504030204" pitchFamily="34" charset="0"/>
              </a:rPr>
              <a:t>h</a:t>
            </a:r>
            <a:r>
              <a:rPr lang="en-US" sz="2400" dirty="0" smtClean="0">
                <a:solidFill>
                  <a:schemeClr val="bg1"/>
                </a:solidFill>
                <a:latin typeface="Arial Rounded MT Bold" panose="020F0704030504030204" pitchFamily="34" charset="0"/>
              </a:rPr>
              <a:t>ave </a:t>
            </a:r>
            <a:r>
              <a:rPr lang="en-US" sz="2400" dirty="0">
                <a:solidFill>
                  <a:schemeClr val="bg1"/>
                </a:solidFill>
                <a:latin typeface="Arial Rounded MT Bold" panose="020F0704030504030204" pitchFamily="34" charset="0"/>
              </a:rPr>
              <a:t>t</a:t>
            </a:r>
            <a:r>
              <a:rPr lang="en-US" sz="2400" dirty="0" smtClean="0">
                <a:solidFill>
                  <a:schemeClr val="bg1"/>
                </a:solidFill>
                <a:latin typeface="Arial Rounded MT Bold" panose="020F0704030504030204" pitchFamily="34" charset="0"/>
              </a:rPr>
              <a:t>ime !</a:t>
            </a:r>
            <a:endParaRPr lang="ar-EG" sz="2400" dirty="0">
              <a:solidFill>
                <a:schemeClr val="bg1"/>
              </a:solidFill>
              <a:latin typeface="Arial Rounded MT Bold" panose="020F0704030504030204" pitchFamily="34" charset="0"/>
            </a:endParaRPr>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88109" y="563966"/>
            <a:ext cx="6443092" cy="4959009"/>
          </a:xfrm>
          <a:prstGeom prst="rect">
            <a:avLst/>
          </a:prstGeom>
        </p:spPr>
      </p:pic>
      <p:sp>
        <p:nvSpPr>
          <p:cNvPr id="30" name="Freeform 7"/>
          <p:cNvSpPr/>
          <p:nvPr/>
        </p:nvSpPr>
        <p:spPr>
          <a:xfrm rot="2402955">
            <a:off x="5798514" y="-1240949"/>
            <a:ext cx="2234342" cy="1815662"/>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4"/>
            <a:stretch>
              <a:fillRect/>
            </a:stretch>
          </a:blipFill>
        </p:spPr>
      </p:sp>
    </p:spTree>
    <p:extLst>
      <p:ext uri="{BB962C8B-B14F-4D97-AF65-F5344CB8AC3E}">
        <p14:creationId xmlns:p14="http://schemas.microsoft.com/office/powerpoint/2010/main" val="34089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21"/>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fade">
                                      <p:cBhvr>
                                        <p:cTn id="9" dur="500"/>
                                        <p:tgtEl>
                                          <p:spTgt spid="25"/>
                                        </p:tgtEl>
                                      </p:cBhvr>
                                    </p:animEffect>
                                  </p:childTnLst>
                                </p:cTn>
                              </p:par>
                              <p:par>
                                <p:cTn id="10" presetID="10"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par>
                                <p:cTn id="20" presetID="31"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 calcmode="lin" valueType="num">
                                      <p:cBhvr>
                                        <p:cTn id="24" dur="500" fill="hold"/>
                                        <p:tgtEl>
                                          <p:spTgt spid="30"/>
                                        </p:tgtEl>
                                        <p:attrNameLst>
                                          <p:attrName>style.rotation</p:attrName>
                                        </p:attrNameLst>
                                      </p:cBhvr>
                                      <p:tavLst>
                                        <p:tav tm="0">
                                          <p:val>
                                            <p:fltVal val="90"/>
                                          </p:val>
                                        </p:tav>
                                        <p:tav tm="100000">
                                          <p:val>
                                            <p:fltVal val="0"/>
                                          </p:val>
                                        </p:tav>
                                      </p:tavLst>
                                    </p:anim>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18" name="Group 6"/>
          <p:cNvGrpSpPr/>
          <p:nvPr/>
        </p:nvGrpSpPr>
        <p:grpSpPr>
          <a:xfrm>
            <a:off x="8678342" y="-1"/>
            <a:ext cx="3594681" cy="6858001"/>
            <a:chOff x="0" y="0"/>
            <a:chExt cx="3315481" cy="643241"/>
          </a:xfrm>
        </p:grpSpPr>
        <p:sp>
          <p:nvSpPr>
            <p:cNvPr id="19" name="Freeform 7"/>
            <p:cNvSpPr/>
            <p:nvPr/>
          </p:nvSpPr>
          <p:spPr>
            <a:xfrm>
              <a:off x="0" y="0"/>
              <a:ext cx="3315481" cy="643241"/>
            </a:xfrm>
            <a:prstGeom prst="rect">
              <a:avLst/>
            </a:pr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20" name="TextBox 8"/>
            <p:cNvSpPr txBox="1"/>
            <p:nvPr/>
          </p:nvSpPr>
          <p:spPr>
            <a:xfrm>
              <a:off x="0" y="-9525"/>
              <a:ext cx="3315481"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7" name="Freeform 7"/>
          <p:cNvSpPr/>
          <p:nvPr/>
        </p:nvSpPr>
        <p:spPr>
          <a:xfrm rot="2402955">
            <a:off x="5798514" y="-1240949"/>
            <a:ext cx="2234342" cy="1815662"/>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3"/>
            <a:stretch>
              <a:fillRect/>
            </a:stretch>
          </a:blipFill>
        </p:spPr>
      </p:sp>
      <p:sp>
        <p:nvSpPr>
          <p:cNvPr id="17" name="Freeform 4"/>
          <p:cNvSpPr/>
          <p:nvPr/>
        </p:nvSpPr>
        <p:spPr>
          <a:xfrm>
            <a:off x="14553497" y="5743738"/>
            <a:ext cx="914400" cy="914400"/>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Freeform 5"/>
          <p:cNvSpPr/>
          <p:nvPr/>
        </p:nvSpPr>
        <p:spPr>
          <a:xfrm>
            <a:off x="-4337874" y="-34189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 xmlns:asvg="http://schemas.microsoft.com/office/drawing/2016/SVG/main" r:embed="rId7"/>
                </a:ext>
              </a:extLst>
            </a:blip>
            <a:stretch>
              <a:fillRect/>
            </a:stretch>
          </a:blipFill>
        </p:spPr>
      </p:sp>
      <p:sp>
        <p:nvSpPr>
          <p:cNvPr id="14" name="Freeform 3"/>
          <p:cNvSpPr/>
          <p:nvPr/>
        </p:nvSpPr>
        <p:spPr>
          <a:xfrm>
            <a:off x="-223074" y="1295291"/>
            <a:ext cx="4901754" cy="244142"/>
          </a:xfrm>
          <a:prstGeom prst="snip1Rect">
            <a:avLst/>
          </a:prstGeom>
          <a:blipFill>
            <a:blip r:embed="rId8">
              <a:extLst>
                <a:ext uri="{96DAC541-7B7A-43D3-8B79-37D633B846F1}">
                  <asvg:svgBlip xmlns="" xmlns:asvg="http://schemas.microsoft.com/office/drawing/2016/SVG/main" r:embed="rId9"/>
                </a:ext>
              </a:extLst>
            </a:blip>
            <a:stretch>
              <a:fillRect/>
            </a:stretch>
          </a:blipFill>
        </p:spPr>
      </p:sp>
      <p:sp>
        <p:nvSpPr>
          <p:cNvPr id="25" name="TextBox 24"/>
          <p:cNvSpPr txBox="1"/>
          <p:nvPr/>
        </p:nvSpPr>
        <p:spPr>
          <a:xfrm>
            <a:off x="456548" y="505022"/>
            <a:ext cx="4821943" cy="584775"/>
          </a:xfrm>
          <a:prstGeom prst="rect">
            <a:avLst/>
          </a:prstGeom>
          <a:noFill/>
        </p:spPr>
        <p:txBody>
          <a:bodyPr wrap="square" rtlCol="1">
            <a:spAutoFit/>
          </a:bodyPr>
          <a:lstStyle/>
          <a:p>
            <a:r>
              <a:rPr lang="en-US" sz="3200" b="1" dirty="0" smtClean="0">
                <a:solidFill>
                  <a:schemeClr val="bg1"/>
                </a:solidFill>
                <a:latin typeface="Arial Rounded MT Bold" panose="020F0704030504030204" pitchFamily="34" charset="0"/>
              </a:rPr>
              <a:t>THE APPROACH</a:t>
            </a:r>
            <a:endParaRPr lang="ar-EG" sz="3200" b="1" dirty="0">
              <a:solidFill>
                <a:schemeClr val="bg1"/>
              </a:solidFill>
              <a:latin typeface="Arial Rounded MT Bold" panose="020F0704030504030204" pitchFamily="34" charset="0"/>
            </a:endParaRPr>
          </a:p>
        </p:txBody>
      </p:sp>
      <p:sp>
        <p:nvSpPr>
          <p:cNvPr id="2" name="TextBox 1"/>
          <p:cNvSpPr txBox="1"/>
          <p:nvPr/>
        </p:nvSpPr>
        <p:spPr>
          <a:xfrm>
            <a:off x="456548" y="1910906"/>
            <a:ext cx="7182743" cy="3583930"/>
          </a:xfrm>
          <a:prstGeom prst="rect">
            <a:avLst/>
          </a:prstGeom>
          <a:noFill/>
        </p:spPr>
        <p:txBody>
          <a:bodyPr wrap="square" rtlCol="1">
            <a:spAutoFit/>
          </a:bodyPr>
          <a:lstStyle/>
          <a:p>
            <a:pPr>
              <a:lnSpc>
                <a:spcPct val="150000"/>
              </a:lnSpc>
            </a:pPr>
            <a:r>
              <a:rPr lang="en-US" sz="2200" dirty="0" smtClean="0">
                <a:solidFill>
                  <a:schemeClr val="bg1"/>
                </a:solidFill>
                <a:latin typeface="Arial Rounded MT Bold" panose="020F0704030504030204" pitchFamily="34" charset="0"/>
              </a:rPr>
              <a:t>The website allows the user to list a product for auction, enabling others to place competitive bids. Bidding continues until the auction's set time ends, with the highest bid securing the item. Once the auction closes, the seller and the winning bidder can get each other’s communication details to complete the deal.</a:t>
            </a:r>
            <a:endParaRPr lang="ar-EG" sz="2200" dirty="0">
              <a:solidFill>
                <a:schemeClr val="bg1"/>
              </a:solidFill>
              <a:latin typeface="Arial Rounded MT Bold" panose="020F0704030504030204" pitchFamily="34" charset="0"/>
            </a:endParaRPr>
          </a:p>
        </p:txBody>
      </p:sp>
      <p:sp>
        <p:nvSpPr>
          <p:cNvPr id="22" name="Freeform 4"/>
          <p:cNvSpPr/>
          <p:nvPr/>
        </p:nvSpPr>
        <p:spPr>
          <a:xfrm rot="6662698">
            <a:off x="-1806062" y="6083130"/>
            <a:ext cx="3946753" cy="3630471"/>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10"/>
            <a:stretch>
              <a:fillRect/>
            </a:stretch>
          </a:blipFill>
        </p:spPr>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6723" y="1773908"/>
            <a:ext cx="4965277" cy="3310185"/>
          </a:xfrm>
          <a:prstGeom prst="rect">
            <a:avLst/>
          </a:prstGeom>
        </p:spPr>
      </p:pic>
      <p:sp>
        <p:nvSpPr>
          <p:cNvPr id="26" name="Freeform 25"/>
          <p:cNvSpPr/>
          <p:nvPr/>
        </p:nvSpPr>
        <p:spPr>
          <a:xfrm rot="6595662">
            <a:off x="4783172" y="5741375"/>
            <a:ext cx="3000459" cy="4007158"/>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12"/>
            <a:stretch>
              <a:fillRect/>
            </a:stretch>
          </a:blipFill>
        </p:spPr>
      </p:sp>
    </p:spTree>
    <p:extLst>
      <p:ext uri="{BB962C8B-B14F-4D97-AF65-F5344CB8AC3E}">
        <p14:creationId xmlns:p14="http://schemas.microsoft.com/office/powerpoint/2010/main" val="2267723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8" presetClass="emph" presetSubtype="0" fill="hold" nodeType="withEffect">
                                  <p:stCondLst>
                                    <p:cond delay="0"/>
                                  </p:stCondLst>
                                  <p:childTnLst>
                                    <p:animRot by="-5400000">
                                      <p:cBhvr>
                                        <p:cTn id="12" dur="500" fill="hold"/>
                                        <p:tgtEl>
                                          <p:spTgt spid="22"/>
                                        </p:tgtEl>
                                        <p:attrNameLst>
                                          <p:attrName>r</p:attrName>
                                        </p:attrNameLst>
                                      </p:cBhvr>
                                    </p:animRot>
                                  </p:childTnLst>
                                </p:cTn>
                              </p:par>
                              <p:par>
                                <p:cTn id="13" presetID="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3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 calcmode="lin" valueType="num">
                                      <p:cBhvr>
                                        <p:cTn id="21" dur="500" fill="hold"/>
                                        <p:tgtEl>
                                          <p:spTgt spid="26"/>
                                        </p:tgtEl>
                                        <p:attrNameLst>
                                          <p:attrName>style.rotation</p:attrName>
                                        </p:attrNameLst>
                                      </p:cBhvr>
                                      <p:tavLst>
                                        <p:tav tm="0">
                                          <p:val>
                                            <p:fltVal val="90"/>
                                          </p:val>
                                        </p:tav>
                                        <p:tav tm="100000">
                                          <p:val>
                                            <p:fltVal val="0"/>
                                          </p:val>
                                        </p:tav>
                                      </p:tavLst>
                                    </p:anim>
                                    <p:animEffect transition="in" filter="fade">
                                      <p:cBhvr>
                                        <p:cTn id="22" dur="500"/>
                                        <p:tgtEl>
                                          <p:spTgt spid="2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90"/>
                                          </p:val>
                                        </p:tav>
                                        <p:tav tm="100000">
                                          <p:val>
                                            <p:fltVal val="0"/>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Freeform 4"/>
          <p:cNvSpPr/>
          <p:nvPr/>
        </p:nvSpPr>
        <p:spPr>
          <a:xfrm rot="6546157">
            <a:off x="-6688829" y="3443500"/>
            <a:ext cx="6152870" cy="5514877"/>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3"/>
            <a:stretch>
              <a:fillRect/>
            </a:stretch>
          </a:blipFill>
        </p:spPr>
      </p:sp>
      <p:sp>
        <p:nvSpPr>
          <p:cNvPr id="7" name="Freeform 7"/>
          <p:cNvSpPr/>
          <p:nvPr/>
        </p:nvSpPr>
        <p:spPr>
          <a:xfrm rot="14147301">
            <a:off x="-1695665" y="-404799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4"/>
            <a:stretch>
              <a:fillRect/>
            </a:stretch>
          </a:blipFill>
        </p:spPr>
      </p:sp>
      <p:sp>
        <p:nvSpPr>
          <p:cNvPr id="24" name="Freeform 5"/>
          <p:cNvSpPr/>
          <p:nvPr/>
        </p:nvSpPr>
        <p:spPr>
          <a:xfrm>
            <a:off x="10121929" y="509765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 xmlns:asvg="http://schemas.microsoft.com/office/drawing/2016/SVG/main" r:embed="rId6"/>
                </a:ext>
              </a:extLst>
            </a:blip>
            <a:stretch>
              <a:fillRect/>
            </a:stretch>
          </a:blipFill>
        </p:spPr>
      </p:sp>
      <p:sp>
        <p:nvSpPr>
          <p:cNvPr id="17" name="Freeform 4"/>
          <p:cNvSpPr/>
          <p:nvPr/>
        </p:nvSpPr>
        <p:spPr>
          <a:xfrm>
            <a:off x="10722343" y="5376162"/>
            <a:ext cx="914400" cy="914400"/>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18" name="Group 6"/>
          <p:cNvGrpSpPr/>
          <p:nvPr/>
        </p:nvGrpSpPr>
        <p:grpSpPr>
          <a:xfrm>
            <a:off x="3184967" y="2475524"/>
            <a:ext cx="5822066" cy="1906952"/>
            <a:chOff x="0" y="0"/>
            <a:chExt cx="3315481" cy="643241"/>
          </a:xfrm>
        </p:grpSpPr>
        <p:sp>
          <p:nvSpPr>
            <p:cNvPr id="19" name="Freeform 7"/>
            <p:cNvSpPr/>
            <p:nvPr/>
          </p:nvSpPr>
          <p:spPr>
            <a:xfrm>
              <a:off x="0" y="0"/>
              <a:ext cx="3315481" cy="643241"/>
            </a:xfrm>
            <a:custGeom>
              <a:avLst/>
              <a:gdLst/>
              <a:ahLst/>
              <a:cxnLst/>
              <a:rect l="l" t="t" r="r" b="b"/>
              <a:pathLst>
                <a:path w="3315481" h="643241">
                  <a:moveTo>
                    <a:pt x="8610" y="0"/>
                  </a:moveTo>
                  <a:lnTo>
                    <a:pt x="3306871" y="0"/>
                  </a:lnTo>
                  <a:cubicBezTo>
                    <a:pt x="3309155" y="0"/>
                    <a:pt x="3311344" y="907"/>
                    <a:pt x="3312959" y="2522"/>
                  </a:cubicBezTo>
                  <a:cubicBezTo>
                    <a:pt x="3314574" y="4137"/>
                    <a:pt x="3315481" y="6326"/>
                    <a:pt x="3315481" y="8610"/>
                  </a:cubicBezTo>
                  <a:lnTo>
                    <a:pt x="3315481" y="634631"/>
                  </a:lnTo>
                  <a:cubicBezTo>
                    <a:pt x="3315481" y="636914"/>
                    <a:pt x="3314574" y="639104"/>
                    <a:pt x="3312959" y="640719"/>
                  </a:cubicBezTo>
                  <a:cubicBezTo>
                    <a:pt x="3311344" y="642334"/>
                    <a:pt x="3309155" y="643241"/>
                    <a:pt x="3306871" y="643241"/>
                  </a:cubicBezTo>
                  <a:lnTo>
                    <a:pt x="8610" y="643241"/>
                  </a:lnTo>
                  <a:cubicBezTo>
                    <a:pt x="6326" y="643241"/>
                    <a:pt x="4137" y="642334"/>
                    <a:pt x="2522" y="640719"/>
                  </a:cubicBezTo>
                  <a:cubicBezTo>
                    <a:pt x="907" y="639104"/>
                    <a:pt x="0" y="636914"/>
                    <a:pt x="0" y="634631"/>
                  </a:cubicBezTo>
                  <a:lnTo>
                    <a:pt x="0" y="8610"/>
                  </a:lnTo>
                  <a:cubicBezTo>
                    <a:pt x="0" y="6326"/>
                    <a:pt x="907" y="4137"/>
                    <a:pt x="2522" y="2522"/>
                  </a:cubicBezTo>
                  <a:cubicBezTo>
                    <a:pt x="4137" y="907"/>
                    <a:pt x="6326" y="0"/>
                    <a:pt x="8610"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20" name="TextBox 8"/>
            <p:cNvSpPr txBox="1"/>
            <p:nvPr/>
          </p:nvSpPr>
          <p:spPr>
            <a:xfrm>
              <a:off x="0" y="-9525"/>
              <a:ext cx="3315481"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12" name="TextBox 11"/>
          <p:cNvSpPr txBox="1"/>
          <p:nvPr/>
        </p:nvSpPr>
        <p:spPr>
          <a:xfrm>
            <a:off x="1946979" y="3013502"/>
            <a:ext cx="8298043" cy="830997"/>
          </a:xfrm>
          <a:prstGeom prst="rect">
            <a:avLst/>
          </a:prstGeom>
          <a:noFill/>
        </p:spPr>
        <p:txBody>
          <a:bodyPr wrap="square" rtlCol="1">
            <a:spAutoFit/>
          </a:bodyPr>
          <a:lstStyle/>
          <a:p>
            <a:pPr algn="ctr"/>
            <a:r>
              <a:rPr lang="en-US" sz="4800" dirty="0" smtClean="0">
                <a:solidFill>
                  <a:schemeClr val="bg1"/>
                </a:solidFill>
                <a:latin typeface="Arial Rounded MT Bold" panose="020F0704030504030204" pitchFamily="34" charset="0"/>
              </a:rPr>
              <a:t>CHALLENGES</a:t>
            </a:r>
            <a:endParaRPr lang="ar-EG" sz="4800" dirty="0">
              <a:solidFill>
                <a:schemeClr val="bg1"/>
              </a:solidFill>
              <a:latin typeface="Arial Rounded MT Bold" panose="020F0704030504030204" pitchFamily="34" charset="0"/>
            </a:endParaRPr>
          </a:p>
        </p:txBody>
      </p:sp>
      <p:sp>
        <p:nvSpPr>
          <p:cNvPr id="23" name="Freeform 5"/>
          <p:cNvSpPr/>
          <p:nvPr/>
        </p:nvSpPr>
        <p:spPr>
          <a:xfrm>
            <a:off x="-2057402" y="-235445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 xmlns:asvg="http://schemas.microsoft.com/office/drawing/2016/SVG/main" r:embed="rId6"/>
                </a:ext>
              </a:extLst>
            </a:blip>
            <a:stretch>
              <a:fillRect/>
            </a:stretch>
          </a:blipFill>
        </p:spPr>
      </p:sp>
      <p:sp>
        <p:nvSpPr>
          <p:cNvPr id="14" name="Freeform 44"/>
          <p:cNvSpPr/>
          <p:nvPr/>
        </p:nvSpPr>
        <p:spPr>
          <a:xfrm rot="9016522">
            <a:off x="8340833" y="-2724078"/>
            <a:ext cx="5836377" cy="5705059"/>
          </a:xfrm>
          <a:custGeom>
            <a:avLst/>
            <a:gdLst/>
            <a:ahLst/>
            <a:cxnLst/>
            <a:rect l="l" t="t" r="r" b="b"/>
            <a:pathLst>
              <a:path w="5836377" h="5705059">
                <a:moveTo>
                  <a:pt x="0" y="0"/>
                </a:moveTo>
                <a:lnTo>
                  <a:pt x="5836377" y="0"/>
                </a:lnTo>
                <a:lnTo>
                  <a:pt x="5836377" y="5705059"/>
                </a:lnTo>
                <a:lnTo>
                  <a:pt x="0" y="5705059"/>
                </a:lnTo>
                <a:lnTo>
                  <a:pt x="0" y="0"/>
                </a:lnTo>
                <a:close/>
              </a:path>
            </a:pathLst>
          </a:custGeom>
          <a:blipFill>
            <a:blip r:embed="rId9"/>
            <a:stretch>
              <a:fillRect/>
            </a:stretch>
          </a:blipFill>
        </p:spPr>
      </p:sp>
      <p:sp>
        <p:nvSpPr>
          <p:cNvPr id="15" name="Freeform 4"/>
          <p:cNvSpPr/>
          <p:nvPr/>
        </p:nvSpPr>
        <p:spPr>
          <a:xfrm rot="6662698">
            <a:off x="-2004616" y="4117369"/>
            <a:ext cx="5810865" cy="5481260"/>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10"/>
            <a:stretch>
              <a:fillRect/>
            </a:stretch>
          </a:blipFill>
        </p:spPr>
      </p:sp>
    </p:spTree>
    <p:extLst>
      <p:ext uri="{BB962C8B-B14F-4D97-AF65-F5344CB8AC3E}">
        <p14:creationId xmlns:p14="http://schemas.microsoft.com/office/powerpoint/2010/main" val="2509699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500" fill="hold"/>
                                        <p:tgtEl>
                                          <p:spTgt spid="14"/>
                                        </p:tgtEl>
                                        <p:attrNameLst>
                                          <p:attrName>r</p:attrName>
                                        </p:attrNameLst>
                                      </p:cBhvr>
                                    </p:animRot>
                                  </p:childTnLst>
                                </p:cTn>
                              </p:par>
                              <p:par>
                                <p:cTn id="7" presetID="8" presetClass="emph" presetSubtype="0" fill="hold" nodeType="withEffect">
                                  <p:stCondLst>
                                    <p:cond delay="0"/>
                                  </p:stCondLst>
                                  <p:childTnLst>
                                    <p:animRot by="-5400000">
                                      <p:cBhvr>
                                        <p:cTn id="8" dur="5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18" name="Group 6"/>
          <p:cNvGrpSpPr/>
          <p:nvPr/>
        </p:nvGrpSpPr>
        <p:grpSpPr>
          <a:xfrm>
            <a:off x="9001674" y="-1"/>
            <a:ext cx="3271349" cy="6858001"/>
            <a:chOff x="0" y="0"/>
            <a:chExt cx="3315481" cy="643241"/>
          </a:xfrm>
        </p:grpSpPr>
        <p:sp>
          <p:nvSpPr>
            <p:cNvPr id="19" name="Freeform 7"/>
            <p:cNvSpPr/>
            <p:nvPr/>
          </p:nvSpPr>
          <p:spPr>
            <a:xfrm>
              <a:off x="0" y="0"/>
              <a:ext cx="3315481" cy="643241"/>
            </a:xfrm>
            <a:prstGeom prst="rect">
              <a:avLst/>
            </a:pr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20" name="TextBox 8"/>
            <p:cNvSpPr txBox="1"/>
            <p:nvPr/>
          </p:nvSpPr>
          <p:spPr>
            <a:xfrm>
              <a:off x="0" y="-9525"/>
              <a:ext cx="3315481"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7" name="Freeform 7"/>
          <p:cNvSpPr/>
          <p:nvPr/>
        </p:nvSpPr>
        <p:spPr>
          <a:xfrm rot="1281950">
            <a:off x="4943744" y="-1324758"/>
            <a:ext cx="2679312" cy="1748651"/>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3"/>
            <a:stretch>
              <a:fillRect/>
            </a:stretch>
          </a:blipFill>
        </p:spPr>
      </p:sp>
      <p:sp>
        <p:nvSpPr>
          <p:cNvPr id="17" name="Freeform 4"/>
          <p:cNvSpPr/>
          <p:nvPr/>
        </p:nvSpPr>
        <p:spPr>
          <a:xfrm>
            <a:off x="14553497" y="5743738"/>
            <a:ext cx="914400" cy="914400"/>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Freeform 5"/>
          <p:cNvSpPr/>
          <p:nvPr/>
        </p:nvSpPr>
        <p:spPr>
          <a:xfrm>
            <a:off x="-4337874" y="-34189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 xmlns:asvg="http://schemas.microsoft.com/office/drawing/2016/SVG/main" r:embed="rId7"/>
                </a:ext>
              </a:extLst>
            </a:blip>
            <a:stretch>
              <a:fillRect/>
            </a:stretch>
          </a:blipFill>
        </p:spPr>
      </p:sp>
      <p:sp>
        <p:nvSpPr>
          <p:cNvPr id="14" name="Freeform 3"/>
          <p:cNvSpPr/>
          <p:nvPr/>
        </p:nvSpPr>
        <p:spPr>
          <a:xfrm>
            <a:off x="-223074" y="1200879"/>
            <a:ext cx="4160742" cy="221521"/>
          </a:xfrm>
          <a:prstGeom prst="roundRect">
            <a:avLst/>
          </a:prstGeom>
          <a:blipFill>
            <a:blip r:embed="rId8">
              <a:extLst>
                <a:ext uri="{96DAC541-7B7A-43D3-8B79-37D633B846F1}">
                  <asvg:svgBlip xmlns="" xmlns:asvg="http://schemas.microsoft.com/office/drawing/2016/SVG/main" r:embed="rId9"/>
                </a:ext>
              </a:extLst>
            </a:blip>
            <a:stretch>
              <a:fillRect/>
            </a:stretch>
          </a:blipFill>
        </p:spPr>
      </p:sp>
      <p:sp>
        <p:nvSpPr>
          <p:cNvPr id="25" name="TextBox 24"/>
          <p:cNvSpPr txBox="1"/>
          <p:nvPr/>
        </p:nvSpPr>
        <p:spPr>
          <a:xfrm>
            <a:off x="456548" y="505022"/>
            <a:ext cx="4821943" cy="584775"/>
          </a:xfrm>
          <a:prstGeom prst="rect">
            <a:avLst/>
          </a:prstGeom>
          <a:noFill/>
        </p:spPr>
        <p:txBody>
          <a:bodyPr wrap="square" rtlCol="1">
            <a:spAutoFit/>
          </a:bodyPr>
          <a:lstStyle/>
          <a:p>
            <a:r>
              <a:rPr lang="en-US" sz="3200" b="1" dirty="0" smtClean="0">
                <a:solidFill>
                  <a:schemeClr val="bg1"/>
                </a:solidFill>
                <a:latin typeface="Arial Rounded MT Bold" panose="020F0704030504030204" pitchFamily="34" charset="0"/>
              </a:rPr>
              <a:t>Outdated Price ?</a:t>
            </a:r>
            <a:endParaRPr lang="ar-EG" sz="3200" b="1" dirty="0">
              <a:solidFill>
                <a:schemeClr val="bg1"/>
              </a:solidFill>
              <a:latin typeface="Arial Rounded MT Bold" panose="020F0704030504030204" pitchFamily="34" charset="0"/>
            </a:endParaRPr>
          </a:p>
        </p:txBody>
      </p:sp>
      <p:sp>
        <p:nvSpPr>
          <p:cNvPr id="2" name="TextBox 1"/>
          <p:cNvSpPr txBox="1"/>
          <p:nvPr/>
        </p:nvSpPr>
        <p:spPr>
          <a:xfrm>
            <a:off x="456548" y="1910906"/>
            <a:ext cx="7539372" cy="4154984"/>
          </a:xfrm>
          <a:prstGeom prst="rect">
            <a:avLst/>
          </a:prstGeom>
          <a:noFill/>
        </p:spPr>
        <p:txBody>
          <a:bodyPr wrap="square" rtlCol="1">
            <a:spAutoFit/>
          </a:bodyPr>
          <a:lstStyle/>
          <a:p>
            <a:pPr>
              <a:lnSpc>
                <a:spcPct val="150000"/>
              </a:lnSpc>
            </a:pPr>
            <a:r>
              <a:rPr lang="en-US" sz="2200" dirty="0" smtClean="0">
                <a:solidFill>
                  <a:schemeClr val="bg1"/>
                </a:solidFill>
                <a:latin typeface="Arial Rounded MT Bold" panose="020F0704030504030204" pitchFamily="34" charset="0"/>
              </a:rPr>
              <a:t>One of the challenges is that when a user attempts to place a higher bid on a product but receives an error stating “he must bid with a higher amount”.</a:t>
            </a:r>
            <a:br>
              <a:rPr lang="en-US" sz="2200" dirty="0" smtClean="0">
                <a:solidFill>
                  <a:schemeClr val="bg1"/>
                </a:solidFill>
                <a:latin typeface="Arial Rounded MT Bold" panose="020F0704030504030204" pitchFamily="34" charset="0"/>
              </a:rPr>
            </a:br>
            <a:r>
              <a:rPr lang="en-US" sz="2200" dirty="0" smtClean="0">
                <a:solidFill>
                  <a:schemeClr val="bg1"/>
                </a:solidFill>
                <a:latin typeface="Arial Rounded MT Bold" panose="020F0704030504030204" pitchFamily="34" charset="0"/>
              </a:rPr>
              <a:t>This occurs because another user has already bade on the product, causing the price to update. </a:t>
            </a:r>
            <a:br>
              <a:rPr lang="en-US" sz="2200" dirty="0" smtClean="0">
                <a:solidFill>
                  <a:schemeClr val="bg1"/>
                </a:solidFill>
                <a:latin typeface="Arial Rounded MT Bold" panose="020F0704030504030204" pitchFamily="34" charset="0"/>
              </a:rPr>
            </a:br>
            <a:r>
              <a:rPr lang="en-US" sz="2200" dirty="0" smtClean="0">
                <a:solidFill>
                  <a:schemeClr val="bg1"/>
                </a:solidFill>
                <a:latin typeface="Arial Rounded MT Bold" panose="020F0704030504030204" pitchFamily="34" charset="0"/>
              </a:rPr>
              <a:t>However, the new price is not immediately rendered on other user interfaces, leading to confusion as the displayed price remains outdated.</a:t>
            </a:r>
            <a:endParaRPr lang="ar-EG" sz="2200" dirty="0">
              <a:solidFill>
                <a:schemeClr val="bg1"/>
              </a:solidFill>
              <a:latin typeface="Arial Rounded MT Bold" panose="020F0704030504030204" pitchFamily="34" charset="0"/>
            </a:endParaRPr>
          </a:p>
        </p:txBody>
      </p:sp>
      <p:sp>
        <p:nvSpPr>
          <p:cNvPr id="22" name="Freeform 4"/>
          <p:cNvSpPr/>
          <p:nvPr/>
        </p:nvSpPr>
        <p:spPr>
          <a:xfrm rot="6662698">
            <a:off x="-1516829" y="6255850"/>
            <a:ext cx="3946753" cy="3630471"/>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10"/>
            <a:stretch>
              <a:fillRect/>
            </a:stretch>
          </a:blipFill>
        </p:spPr>
      </p:sp>
      <p:sp>
        <p:nvSpPr>
          <p:cNvPr id="26" name="Freeform 25"/>
          <p:cNvSpPr/>
          <p:nvPr/>
        </p:nvSpPr>
        <p:spPr>
          <a:xfrm rot="4415627">
            <a:off x="4783172" y="5741375"/>
            <a:ext cx="3000459" cy="4007158"/>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11"/>
            <a:stretch>
              <a:fillRect/>
            </a:stretch>
          </a:blipFill>
        </p:spPr>
      </p:sp>
      <p:pic>
        <p:nvPicPr>
          <p:cNvPr id="4" name="Picture 3"/>
          <p:cNvPicPr>
            <a:picLocks noChangeAspect="1"/>
          </p:cNvPicPr>
          <p:nvPr/>
        </p:nvPicPr>
        <p:blipFill rotWithShape="1">
          <a:blip r:embed="rId12"/>
          <a:srcRect l="4590" t="2591" r="3774" b="2450"/>
          <a:stretch/>
        </p:blipFill>
        <p:spPr>
          <a:xfrm>
            <a:off x="8133080" y="767080"/>
            <a:ext cx="3403600" cy="5323840"/>
          </a:xfrm>
          <a:prstGeom prst="roundRect">
            <a:avLst>
              <a:gd name="adj" fmla="val 3234"/>
            </a:avLst>
          </a:prstGeom>
        </p:spPr>
      </p:pic>
    </p:spTree>
    <p:extLst>
      <p:ext uri="{BB962C8B-B14F-4D97-AF65-F5344CB8AC3E}">
        <p14:creationId xmlns:p14="http://schemas.microsoft.com/office/powerpoint/2010/main" val="1722147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8" presetClass="emph" presetSubtype="0" fill="hold" nodeType="withEffect">
                                  <p:stCondLst>
                                    <p:cond delay="0"/>
                                  </p:stCondLst>
                                  <p:childTnLst>
                                    <p:animRot by="-5400000">
                                      <p:cBhvr>
                                        <p:cTn id="12" dur="500" fill="hold"/>
                                        <p:tgtEl>
                                          <p:spTgt spid="22"/>
                                        </p:tgtEl>
                                        <p:attrNameLst>
                                          <p:attrName>r</p:attrName>
                                        </p:attrNameLst>
                                      </p:cBhvr>
                                    </p:animRot>
                                  </p:childTnLst>
                                </p:cTn>
                              </p:par>
                              <p:par>
                                <p:cTn id="13" presetID="3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 calcmode="lin" valueType="num">
                                      <p:cBhvr>
                                        <p:cTn id="17" dur="500" fill="hold"/>
                                        <p:tgtEl>
                                          <p:spTgt spid="26"/>
                                        </p:tgtEl>
                                        <p:attrNameLst>
                                          <p:attrName>style.rotation</p:attrName>
                                        </p:attrNameLst>
                                      </p:cBhvr>
                                      <p:tavLst>
                                        <p:tav tm="0">
                                          <p:val>
                                            <p:fltVal val="90"/>
                                          </p:val>
                                        </p:tav>
                                        <p:tav tm="100000">
                                          <p:val>
                                            <p:fltVal val="0"/>
                                          </p:val>
                                        </p:tav>
                                      </p:tavLst>
                                    </p:anim>
                                    <p:animEffect transition="in" filter="fade">
                                      <p:cBhvr>
                                        <p:cTn id="18" dur="500"/>
                                        <p:tgtEl>
                                          <p:spTgt spid="26"/>
                                        </p:tgtEl>
                                      </p:cBhvr>
                                    </p:animEffect>
                                  </p:childTnLst>
                                </p:cTn>
                              </p:par>
                              <p:par>
                                <p:cTn id="19" presetID="3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 calcmode="lin" valueType="num">
                                      <p:cBhvr>
                                        <p:cTn id="23" dur="500" fill="hold"/>
                                        <p:tgtEl>
                                          <p:spTgt spid="7"/>
                                        </p:tgtEl>
                                        <p:attrNameLst>
                                          <p:attrName>style.rotation</p:attrName>
                                        </p:attrNameLst>
                                      </p:cBhvr>
                                      <p:tavLst>
                                        <p:tav tm="0">
                                          <p:val>
                                            <p:fltVal val="90"/>
                                          </p:val>
                                        </p:tav>
                                        <p:tav tm="100000">
                                          <p:val>
                                            <p:fltVal val="0"/>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D"/>
        </a:solidFill>
        <a:effectLst/>
      </p:bgPr>
    </p:bg>
    <p:spTree>
      <p:nvGrpSpPr>
        <p:cNvPr id="1" name=""/>
        <p:cNvGrpSpPr/>
        <p:nvPr/>
      </p:nvGrpSpPr>
      <p:grpSpPr>
        <a:xfrm>
          <a:off x="0" y="0"/>
          <a:ext cx="0" cy="0"/>
          <a:chOff x="0" y="0"/>
          <a:chExt cx="0" cy="0"/>
        </a:xfrm>
      </p:grpSpPr>
      <p:sp>
        <p:nvSpPr>
          <p:cNvPr id="9" name="Freeform 2"/>
          <p:cNvSpPr/>
          <p:nvPr/>
        </p:nvSpPr>
        <p:spPr>
          <a:xfrm flipH="1" flipV="1">
            <a:off x="0" y="0"/>
            <a:ext cx="12273023"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Freeform 4"/>
          <p:cNvSpPr/>
          <p:nvPr/>
        </p:nvSpPr>
        <p:spPr>
          <a:xfrm rot="6546157">
            <a:off x="-6688829" y="3443500"/>
            <a:ext cx="6152870" cy="5514877"/>
          </a:xfrm>
          <a:custGeom>
            <a:avLst/>
            <a:gdLst/>
            <a:ahLst/>
            <a:cxnLst/>
            <a:rect l="l" t="t" r="r" b="b"/>
            <a:pathLst>
              <a:path w="14969777" h="14951065">
                <a:moveTo>
                  <a:pt x="0" y="0"/>
                </a:moveTo>
                <a:lnTo>
                  <a:pt x="14969777" y="0"/>
                </a:lnTo>
                <a:lnTo>
                  <a:pt x="14969777" y="14951065"/>
                </a:lnTo>
                <a:lnTo>
                  <a:pt x="0" y="14951065"/>
                </a:lnTo>
                <a:lnTo>
                  <a:pt x="0" y="0"/>
                </a:lnTo>
                <a:close/>
              </a:path>
            </a:pathLst>
          </a:custGeom>
          <a:blipFill>
            <a:blip r:embed="rId3"/>
            <a:stretch>
              <a:fillRect/>
            </a:stretch>
          </a:blipFill>
        </p:spPr>
      </p:sp>
      <p:sp>
        <p:nvSpPr>
          <p:cNvPr id="7" name="Freeform 7"/>
          <p:cNvSpPr/>
          <p:nvPr/>
        </p:nvSpPr>
        <p:spPr>
          <a:xfrm rot="14147301">
            <a:off x="-1695665" y="-404799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4"/>
            <a:stretch>
              <a:fillRect/>
            </a:stretch>
          </a:blipFill>
        </p:spPr>
      </p:sp>
      <p:sp>
        <p:nvSpPr>
          <p:cNvPr id="24" name="Freeform 5"/>
          <p:cNvSpPr/>
          <p:nvPr/>
        </p:nvSpPr>
        <p:spPr>
          <a:xfrm>
            <a:off x="10121929" y="509765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 xmlns:asvg="http://schemas.microsoft.com/office/drawing/2016/SVG/main" r:embed="rId6"/>
                </a:ext>
              </a:extLst>
            </a:blip>
            <a:stretch>
              <a:fillRect/>
            </a:stretch>
          </a:blipFill>
        </p:spPr>
      </p:sp>
      <p:sp>
        <p:nvSpPr>
          <p:cNvPr id="17" name="Freeform 4"/>
          <p:cNvSpPr/>
          <p:nvPr/>
        </p:nvSpPr>
        <p:spPr>
          <a:xfrm>
            <a:off x="10722343" y="5376162"/>
            <a:ext cx="914400" cy="914400"/>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18" name="Group 6"/>
          <p:cNvGrpSpPr/>
          <p:nvPr/>
        </p:nvGrpSpPr>
        <p:grpSpPr>
          <a:xfrm>
            <a:off x="3835400" y="2475524"/>
            <a:ext cx="4521201" cy="1906952"/>
            <a:chOff x="0" y="0"/>
            <a:chExt cx="3315481" cy="643241"/>
          </a:xfrm>
        </p:grpSpPr>
        <p:sp>
          <p:nvSpPr>
            <p:cNvPr id="19" name="Freeform 7"/>
            <p:cNvSpPr/>
            <p:nvPr/>
          </p:nvSpPr>
          <p:spPr>
            <a:xfrm>
              <a:off x="0" y="0"/>
              <a:ext cx="3315481" cy="643241"/>
            </a:xfrm>
            <a:custGeom>
              <a:avLst/>
              <a:gdLst/>
              <a:ahLst/>
              <a:cxnLst/>
              <a:rect l="l" t="t" r="r" b="b"/>
              <a:pathLst>
                <a:path w="3315481" h="643241">
                  <a:moveTo>
                    <a:pt x="8610" y="0"/>
                  </a:moveTo>
                  <a:lnTo>
                    <a:pt x="3306871" y="0"/>
                  </a:lnTo>
                  <a:cubicBezTo>
                    <a:pt x="3309155" y="0"/>
                    <a:pt x="3311344" y="907"/>
                    <a:pt x="3312959" y="2522"/>
                  </a:cubicBezTo>
                  <a:cubicBezTo>
                    <a:pt x="3314574" y="4137"/>
                    <a:pt x="3315481" y="6326"/>
                    <a:pt x="3315481" y="8610"/>
                  </a:cubicBezTo>
                  <a:lnTo>
                    <a:pt x="3315481" y="634631"/>
                  </a:lnTo>
                  <a:cubicBezTo>
                    <a:pt x="3315481" y="636914"/>
                    <a:pt x="3314574" y="639104"/>
                    <a:pt x="3312959" y="640719"/>
                  </a:cubicBezTo>
                  <a:cubicBezTo>
                    <a:pt x="3311344" y="642334"/>
                    <a:pt x="3309155" y="643241"/>
                    <a:pt x="3306871" y="643241"/>
                  </a:cubicBezTo>
                  <a:lnTo>
                    <a:pt x="8610" y="643241"/>
                  </a:lnTo>
                  <a:cubicBezTo>
                    <a:pt x="6326" y="643241"/>
                    <a:pt x="4137" y="642334"/>
                    <a:pt x="2522" y="640719"/>
                  </a:cubicBezTo>
                  <a:cubicBezTo>
                    <a:pt x="907" y="639104"/>
                    <a:pt x="0" y="636914"/>
                    <a:pt x="0" y="634631"/>
                  </a:cubicBezTo>
                  <a:lnTo>
                    <a:pt x="0" y="8610"/>
                  </a:lnTo>
                  <a:cubicBezTo>
                    <a:pt x="0" y="6326"/>
                    <a:pt x="907" y="4137"/>
                    <a:pt x="2522" y="2522"/>
                  </a:cubicBezTo>
                  <a:cubicBezTo>
                    <a:pt x="4137" y="907"/>
                    <a:pt x="6326" y="0"/>
                    <a:pt x="8610"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20" name="TextBox 8"/>
            <p:cNvSpPr txBox="1"/>
            <p:nvPr/>
          </p:nvSpPr>
          <p:spPr>
            <a:xfrm>
              <a:off x="0" y="-9525"/>
              <a:ext cx="3315481"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12" name="TextBox 11"/>
          <p:cNvSpPr txBox="1"/>
          <p:nvPr/>
        </p:nvSpPr>
        <p:spPr>
          <a:xfrm>
            <a:off x="1946979" y="3013502"/>
            <a:ext cx="8298043" cy="830997"/>
          </a:xfrm>
          <a:prstGeom prst="rect">
            <a:avLst/>
          </a:prstGeom>
          <a:noFill/>
        </p:spPr>
        <p:txBody>
          <a:bodyPr wrap="square" rtlCol="1">
            <a:spAutoFit/>
          </a:bodyPr>
          <a:lstStyle/>
          <a:p>
            <a:pPr algn="ctr"/>
            <a:r>
              <a:rPr lang="en-US" sz="4800" dirty="0" smtClean="0">
                <a:solidFill>
                  <a:schemeClr val="bg1"/>
                </a:solidFill>
                <a:latin typeface="Arial Rounded MT Bold" panose="020F0704030504030204" pitchFamily="34" charset="0"/>
              </a:rPr>
              <a:t>Solution</a:t>
            </a:r>
            <a:endParaRPr lang="ar-EG" sz="4800" dirty="0">
              <a:solidFill>
                <a:schemeClr val="bg1"/>
              </a:solidFill>
              <a:latin typeface="Arial Rounded MT Bold" panose="020F0704030504030204" pitchFamily="34" charset="0"/>
            </a:endParaRPr>
          </a:p>
        </p:txBody>
      </p:sp>
      <p:sp>
        <p:nvSpPr>
          <p:cNvPr id="21" name="Freeform 44"/>
          <p:cNvSpPr/>
          <p:nvPr/>
        </p:nvSpPr>
        <p:spPr>
          <a:xfrm rot="9016522">
            <a:off x="8340833" y="-2724078"/>
            <a:ext cx="5836377" cy="5705059"/>
          </a:xfrm>
          <a:custGeom>
            <a:avLst/>
            <a:gdLst/>
            <a:ahLst/>
            <a:cxnLst/>
            <a:rect l="l" t="t" r="r" b="b"/>
            <a:pathLst>
              <a:path w="5836377" h="5705059">
                <a:moveTo>
                  <a:pt x="0" y="0"/>
                </a:moveTo>
                <a:lnTo>
                  <a:pt x="5836377" y="0"/>
                </a:lnTo>
                <a:lnTo>
                  <a:pt x="5836377" y="5705059"/>
                </a:lnTo>
                <a:lnTo>
                  <a:pt x="0" y="5705059"/>
                </a:lnTo>
                <a:lnTo>
                  <a:pt x="0" y="0"/>
                </a:lnTo>
                <a:close/>
              </a:path>
            </a:pathLst>
          </a:custGeom>
          <a:blipFill>
            <a:blip r:embed="rId9"/>
            <a:stretch>
              <a:fillRect/>
            </a:stretch>
          </a:blipFill>
        </p:spPr>
      </p:sp>
      <p:sp>
        <p:nvSpPr>
          <p:cNvPr id="22" name="Freeform 4"/>
          <p:cNvSpPr/>
          <p:nvPr/>
        </p:nvSpPr>
        <p:spPr>
          <a:xfrm rot="6662698">
            <a:off x="-2004616" y="4117369"/>
            <a:ext cx="5810865" cy="5481260"/>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10"/>
            <a:stretch>
              <a:fillRect/>
            </a:stretch>
          </a:blipFill>
        </p:spPr>
      </p:sp>
      <p:sp>
        <p:nvSpPr>
          <p:cNvPr id="23" name="Freeform 5"/>
          <p:cNvSpPr/>
          <p:nvPr/>
        </p:nvSpPr>
        <p:spPr>
          <a:xfrm>
            <a:off x="-2057402" y="-235445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 xmlns:asvg="http://schemas.microsoft.com/office/drawing/2016/SVG/main" r:embed="rId6"/>
                </a:ext>
              </a:extLst>
            </a:blip>
            <a:stretch>
              <a:fillRect/>
            </a:stretch>
          </a:blipFill>
        </p:spPr>
      </p:sp>
    </p:spTree>
    <p:extLst>
      <p:ext uri="{BB962C8B-B14F-4D97-AF65-F5344CB8AC3E}">
        <p14:creationId xmlns:p14="http://schemas.microsoft.com/office/powerpoint/2010/main" val="2841066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500" fill="hold"/>
                                        <p:tgtEl>
                                          <p:spTgt spid="21"/>
                                        </p:tgtEl>
                                        <p:attrNameLst>
                                          <p:attrName>r</p:attrName>
                                        </p:attrNameLst>
                                      </p:cBhvr>
                                    </p:animRot>
                                  </p:childTnLst>
                                </p:cTn>
                              </p:par>
                              <p:par>
                                <p:cTn id="7" presetID="8" presetClass="emph" presetSubtype="0" fill="hold" nodeType="withEffect">
                                  <p:stCondLst>
                                    <p:cond delay="0"/>
                                  </p:stCondLst>
                                  <p:childTnLst>
                                    <p:animRot by="-5400000">
                                      <p:cBhvr>
                                        <p:cTn id="8" dur="5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TotalTime>
  <Words>219</Words>
  <Application>Microsoft Office PowerPoint</Application>
  <PresentationFormat>Widescreen</PresentationFormat>
  <Paragraphs>36</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Rounded MT Bold</vt:lpstr>
      <vt:lpstr>Calibri</vt:lpstr>
      <vt:lpstr>Calibri Light</vt:lpstr>
      <vt:lpstr>Now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29</cp:revision>
  <dcterms:created xsi:type="dcterms:W3CDTF">2025-01-27T18:46:30Z</dcterms:created>
  <dcterms:modified xsi:type="dcterms:W3CDTF">2025-01-28T12:06:06Z</dcterms:modified>
</cp:coreProperties>
</file>